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66" r:id="rId2"/>
    <p:sldId id="2141411435" r:id="rId3"/>
    <p:sldId id="2141411437" r:id="rId4"/>
    <p:sldId id="2141411436" r:id="rId5"/>
    <p:sldId id="2141411438" r:id="rId6"/>
    <p:sldId id="214141143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2241"/>
    <a:srgbClr val="53575A"/>
    <a:srgbClr val="348F41"/>
    <a:srgbClr val="F2C4CF"/>
    <a:srgbClr val="24D086"/>
    <a:srgbClr val="FFD966"/>
    <a:srgbClr val="B4A269"/>
    <a:srgbClr val="996633"/>
    <a:srgbClr val="DD7E6B"/>
    <a:srgbClr val="8520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75" autoAdjust="0"/>
    <p:restoredTop sz="93979" autoAdjust="0"/>
  </p:normalViewPr>
  <p:slideViewPr>
    <p:cSldViewPr snapToGrid="0">
      <p:cViewPr>
        <p:scale>
          <a:sx n="96" d="100"/>
          <a:sy n="96" d="100"/>
        </p:scale>
        <p:origin x="-211" y="-5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4530EF-E3CE-46EB-A21B-999925EA5480}" type="datetimeFigureOut">
              <a:rPr lang="en-US" smtClean="0"/>
              <a:t>12/11/2020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6801C5-9AA7-4C2E-8FE2-F853E3CAA86B}" type="slidenum">
              <a:rPr lang="en-US" smtClean="0"/>
              <a:t>‹N°›</a:t>
            </a:fld>
            <a:endParaRPr lang="en-US"/>
          </a:p>
        </p:txBody>
      </p:sp>
    </p:spTree>
    <p:extLst>
      <p:ext uri="{BB962C8B-B14F-4D97-AF65-F5344CB8AC3E}">
        <p14:creationId xmlns:p14="http://schemas.microsoft.com/office/powerpoint/2010/main" val="4149491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9F38B6-9E0F-4A82-B5B9-76DB0CB19499}" type="datetimeFigureOut">
              <a:rPr lang="en-US" smtClean="0"/>
              <a:t>12/11/2020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7DB6EF-011E-4DE3-B60E-96BB170F2B42}" type="slidenum">
              <a:rPr lang="en-US" smtClean="0"/>
              <a:t>‹N°›</a:t>
            </a:fld>
            <a:endParaRPr lang="en-US"/>
          </a:p>
        </p:txBody>
      </p:sp>
    </p:spTree>
    <p:extLst>
      <p:ext uri="{BB962C8B-B14F-4D97-AF65-F5344CB8AC3E}">
        <p14:creationId xmlns:p14="http://schemas.microsoft.com/office/powerpoint/2010/main" val="151962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tif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ctr">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52204" y="248526"/>
            <a:ext cx="2662764" cy="112452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7032" y="304614"/>
            <a:ext cx="2397141" cy="1012352"/>
          </a:xfrm>
          <a:prstGeom prst="rect">
            <a:avLst/>
          </a:prstGeom>
        </p:spPr>
      </p:pic>
    </p:spTree>
    <p:extLst>
      <p:ext uri="{BB962C8B-B14F-4D97-AF65-F5344CB8AC3E}">
        <p14:creationId xmlns:p14="http://schemas.microsoft.com/office/powerpoint/2010/main" val="777981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73E5E5E-F7C7-44BC-AFF9-92C2DDFC62F0}" type="datetimeFigureOut">
              <a:rPr lang="en-US" smtClean="0"/>
              <a:t>12/11/2020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29C5495-4B11-4554-A256-8B9470E1F63C}" type="slidenum">
              <a:rPr lang="en-US" smtClean="0"/>
              <a:t>‹N°›</a:t>
            </a:fld>
            <a:endParaRPr lang="en-US"/>
          </a:p>
        </p:txBody>
      </p:sp>
    </p:spTree>
    <p:extLst>
      <p:ext uri="{BB962C8B-B14F-4D97-AF65-F5344CB8AC3E}">
        <p14:creationId xmlns:p14="http://schemas.microsoft.com/office/powerpoint/2010/main" val="411319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73E5E5E-F7C7-44BC-AFF9-92C2DDFC62F0}" type="datetimeFigureOut">
              <a:rPr lang="en-US" smtClean="0"/>
              <a:t>12/11/2020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29C5495-4B11-4554-A256-8B9470E1F63C}" type="slidenum">
              <a:rPr lang="en-US" smtClean="0"/>
              <a:t>‹N°›</a:t>
            </a:fld>
            <a:endParaRPr lang="en-US"/>
          </a:p>
        </p:txBody>
      </p:sp>
    </p:spTree>
    <p:extLst>
      <p:ext uri="{BB962C8B-B14F-4D97-AF65-F5344CB8AC3E}">
        <p14:creationId xmlns:p14="http://schemas.microsoft.com/office/powerpoint/2010/main" val="861975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83918"/>
            <a:ext cx="12192000" cy="674081"/>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5816600" y="6311900"/>
            <a:ext cx="558799" cy="365125"/>
          </a:xfrm>
          <a:prstGeom prst="rect">
            <a:avLst/>
          </a:prstGeom>
        </p:spPr>
        <p:txBody>
          <a:bodyPr/>
          <a:lstStyle>
            <a:lvl1pPr>
              <a:defRPr>
                <a:solidFill>
                  <a:schemeClr val="bg1"/>
                </a:solidFill>
              </a:defRPr>
            </a:lvl1pPr>
          </a:lstStyle>
          <a:p>
            <a:fld id="{029C5495-4B11-4554-A256-8B9470E1F63C}" type="slidenum">
              <a:rPr lang="en-US" smtClean="0"/>
              <a:pPr/>
              <a:t>‹N°›</a:t>
            </a:fld>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7409" y="6191156"/>
            <a:ext cx="1436391" cy="606611"/>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910" y="6244429"/>
            <a:ext cx="1293104" cy="546099"/>
          </a:xfrm>
          <a:prstGeom prst="rect">
            <a:avLst/>
          </a:prstGeom>
        </p:spPr>
      </p:pic>
    </p:spTree>
    <p:extLst>
      <p:ext uri="{BB962C8B-B14F-4D97-AF65-F5344CB8AC3E}">
        <p14:creationId xmlns:p14="http://schemas.microsoft.com/office/powerpoint/2010/main" val="1642798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79133"/>
            <a:ext cx="6635750" cy="758608"/>
          </a:xfrm>
        </p:spPr>
        <p:txBody>
          <a:bodyPr anchor="b"/>
          <a:lstStyle>
            <a:lvl1pPr>
              <a:defRPr sz="6000">
                <a:solidFill>
                  <a:schemeClr val="bg1"/>
                </a:solidFill>
              </a:defRPr>
            </a:lvl1pPr>
          </a:lstStyle>
          <a:p>
            <a:r>
              <a:rPr lang="en-US" dirty="0"/>
              <a:t>Title</a:t>
            </a:r>
          </a:p>
        </p:txBody>
      </p:sp>
      <p:sp>
        <p:nvSpPr>
          <p:cNvPr id="3" name="Text Placeholder 2"/>
          <p:cNvSpPr>
            <a:spLocks noGrp="1"/>
          </p:cNvSpPr>
          <p:nvPr>
            <p:ph type="body" idx="1"/>
          </p:nvPr>
        </p:nvSpPr>
        <p:spPr>
          <a:xfrm>
            <a:off x="831850" y="4589463"/>
            <a:ext cx="66357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2147" y="6121637"/>
            <a:ext cx="1399774" cy="59213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421" y="6183300"/>
            <a:ext cx="1254008" cy="530473"/>
          </a:xfrm>
          <a:prstGeom prst="rect">
            <a:avLst/>
          </a:prstGeom>
        </p:spPr>
      </p:pic>
      <p:cxnSp>
        <p:nvCxnSpPr>
          <p:cNvPr id="14" name="Straight Connector 13"/>
          <p:cNvCxnSpPr/>
          <p:nvPr userDrawn="1"/>
        </p:nvCxnSpPr>
        <p:spPr>
          <a:xfrm>
            <a:off x="831850" y="6080025"/>
            <a:ext cx="10458584" cy="96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885524"/>
          </a:xfrm>
          <a:prstGeom prst="rect">
            <a:avLst/>
          </a:prstGeom>
        </p:spPr>
      </p:pic>
    </p:spTree>
    <p:extLst>
      <p:ext uri="{BB962C8B-B14F-4D97-AF65-F5344CB8AC3E}">
        <p14:creationId xmlns:p14="http://schemas.microsoft.com/office/powerpoint/2010/main" val="377020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5816600" y="6311900"/>
            <a:ext cx="558799" cy="365125"/>
          </a:xfrm>
          <a:prstGeom prst="rect">
            <a:avLst/>
          </a:prstGeom>
        </p:spPr>
        <p:txBody>
          <a:bodyPr/>
          <a:lstStyle/>
          <a:p>
            <a:fld id="{029C5495-4B11-4554-A256-8B9470E1F63C}" type="slidenum">
              <a:rPr lang="en-US" smtClean="0"/>
              <a:t>‹N°›</a:t>
            </a:fld>
            <a:endParaRPr lang="en-US" dirty="0"/>
          </a:p>
        </p:txBody>
      </p:sp>
    </p:spTree>
    <p:extLst>
      <p:ext uri="{BB962C8B-B14F-4D97-AF65-F5344CB8AC3E}">
        <p14:creationId xmlns:p14="http://schemas.microsoft.com/office/powerpoint/2010/main" val="300010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73E5E5E-F7C7-44BC-AFF9-92C2DDFC62F0}" type="datetimeFigureOut">
              <a:rPr lang="en-US" smtClean="0"/>
              <a:t>12/11/2020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29C5495-4B11-4554-A256-8B9470E1F63C}" type="slidenum">
              <a:rPr lang="en-US" smtClean="0"/>
              <a:t>‹N°›</a:t>
            </a:fld>
            <a:endParaRPr lang="en-US"/>
          </a:p>
        </p:txBody>
      </p:sp>
    </p:spTree>
    <p:extLst>
      <p:ext uri="{BB962C8B-B14F-4D97-AF65-F5344CB8AC3E}">
        <p14:creationId xmlns:p14="http://schemas.microsoft.com/office/powerpoint/2010/main" val="3103571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73E5E5E-F7C7-44BC-AFF9-92C2DDFC62F0}" type="datetimeFigureOut">
              <a:rPr lang="en-US" smtClean="0"/>
              <a:t>12/11/2020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29C5495-4B11-4554-A256-8B9470E1F63C}" type="slidenum">
              <a:rPr lang="en-US" smtClean="0"/>
              <a:t>‹N°›</a:t>
            </a:fld>
            <a:endParaRPr lang="en-US"/>
          </a:p>
        </p:txBody>
      </p:sp>
    </p:spTree>
    <p:extLst>
      <p:ext uri="{BB962C8B-B14F-4D97-AF65-F5344CB8AC3E}">
        <p14:creationId xmlns:p14="http://schemas.microsoft.com/office/powerpoint/2010/main" val="169349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73E5E5E-F7C7-44BC-AFF9-92C2DDFC62F0}" type="datetimeFigureOut">
              <a:rPr lang="en-US" smtClean="0"/>
              <a:t>12/11/2020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29C5495-4B11-4554-A256-8B9470E1F63C}" type="slidenum">
              <a:rPr lang="en-US" smtClean="0"/>
              <a:t>‹N°›</a:t>
            </a:fld>
            <a:endParaRPr lang="en-US"/>
          </a:p>
        </p:txBody>
      </p:sp>
    </p:spTree>
    <p:extLst>
      <p:ext uri="{BB962C8B-B14F-4D97-AF65-F5344CB8AC3E}">
        <p14:creationId xmlns:p14="http://schemas.microsoft.com/office/powerpoint/2010/main" val="1819452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E5E5E-F7C7-44BC-AFF9-92C2DDFC62F0}" type="datetimeFigureOut">
              <a:rPr lang="en-US" smtClean="0"/>
              <a:t>12/11/2020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29C5495-4B11-4554-A256-8B9470E1F63C}" type="slidenum">
              <a:rPr lang="en-US" smtClean="0"/>
              <a:t>‹N°›</a:t>
            </a:fld>
            <a:endParaRPr lang="en-US"/>
          </a:p>
        </p:txBody>
      </p:sp>
    </p:spTree>
    <p:extLst>
      <p:ext uri="{BB962C8B-B14F-4D97-AF65-F5344CB8AC3E}">
        <p14:creationId xmlns:p14="http://schemas.microsoft.com/office/powerpoint/2010/main" val="2118219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E5E5E-F7C7-44BC-AFF9-92C2DDFC62F0}" type="datetimeFigureOut">
              <a:rPr lang="en-US" smtClean="0"/>
              <a:t>12/11/2020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29C5495-4B11-4554-A256-8B9470E1F63C}" type="slidenum">
              <a:rPr lang="en-US" smtClean="0"/>
              <a:t>‹N°›</a:t>
            </a:fld>
            <a:endParaRPr lang="en-US"/>
          </a:p>
        </p:txBody>
      </p:sp>
    </p:spTree>
    <p:extLst>
      <p:ext uri="{BB962C8B-B14F-4D97-AF65-F5344CB8AC3E}">
        <p14:creationId xmlns:p14="http://schemas.microsoft.com/office/powerpoint/2010/main" val="3133556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5816600" y="6311900"/>
            <a:ext cx="558799" cy="365125"/>
          </a:xfrm>
          <a:prstGeom prst="rect">
            <a:avLst/>
          </a:prstGeom>
        </p:spPr>
        <p:txBody>
          <a:bodyPr/>
          <a:lstStyle/>
          <a:p>
            <a:fld id="{029C5495-4B11-4554-A256-8B9470E1F63C}" type="slidenum">
              <a:rPr lang="en-US" smtClean="0"/>
              <a:t>‹N°›</a:t>
            </a:fld>
            <a:endParaRPr lang="en-US" dirty="0"/>
          </a:p>
        </p:txBody>
      </p:sp>
    </p:spTree>
    <p:extLst>
      <p:ext uri="{BB962C8B-B14F-4D97-AF65-F5344CB8AC3E}">
        <p14:creationId xmlns:p14="http://schemas.microsoft.com/office/powerpoint/2010/main" val="4194256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KofiAnnanFellowship@africa-union.org" TargetMode="External"/><Relationship Id="rId2" Type="http://schemas.openxmlformats.org/officeDocument/2006/relationships/hyperlink" Target="http://www.africacdc.or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08635" y="1990023"/>
            <a:ext cx="10309492" cy="2877953"/>
          </a:xfrm>
          <a:noFill/>
        </p:spPr>
        <p:txBody>
          <a:bodyPr>
            <a:noAutofit/>
          </a:bodyPr>
          <a:lstStyle/>
          <a:p>
            <a:pPr>
              <a:lnSpc>
                <a:spcPct val="100000"/>
              </a:lnSpc>
            </a:pPr>
            <a:r>
              <a:rPr lang="fr-FR" sz="4400" b="1" dirty="0" smtClean="0">
                <a:solidFill>
                  <a:schemeClr val="bg1"/>
                </a:solidFill>
                <a:latin typeface="Arial" panose="020B0604020202020204" pitchFamily="34" charset="0"/>
                <a:cs typeface="Arial" panose="020B0604020202020204" pitchFamily="34" charset="0"/>
              </a:rPr>
              <a:t>PROGRAMME KOFI ANNAN DE LEADERSHIP EN SANTÉ MONDIALE</a:t>
            </a:r>
            <a:endParaRPr lang="en-US" sz="4400" b="1" dirty="0" smtClean="0">
              <a:solidFill>
                <a:schemeClr val="bg1"/>
              </a:solidFill>
              <a:latin typeface="Arial" panose="020B0604020202020204" pitchFamily="34" charset="0"/>
              <a:cs typeface="Arial" panose="020B0604020202020204" pitchFamily="34" charset="0"/>
            </a:endParaRPr>
          </a:p>
          <a:p>
            <a:pPr>
              <a:lnSpc>
                <a:spcPct val="100000"/>
              </a:lnSpc>
            </a:pPr>
            <a:endParaRPr lang="en-US" dirty="0" smtClean="0">
              <a:solidFill>
                <a:schemeClr val="bg1"/>
              </a:solidFill>
              <a:latin typeface="Arial" panose="020B0604020202020204" pitchFamily="34" charset="0"/>
              <a:cs typeface="Arial" panose="020B0604020202020204" pitchFamily="34" charset="0"/>
            </a:endParaRPr>
          </a:p>
          <a:p>
            <a:pPr>
              <a:lnSpc>
                <a:spcPct val="100000"/>
              </a:lnSpc>
            </a:pPr>
            <a:r>
              <a:rPr lang="fr-FR" dirty="0">
                <a:solidFill>
                  <a:schemeClr val="bg1"/>
                </a:solidFill>
                <a:latin typeface="Arial" panose="020B0604020202020204" pitchFamily="34" charset="0"/>
                <a:cs typeface="Arial" panose="020B0604020202020204" pitchFamily="34" charset="0"/>
              </a:rPr>
              <a:t>Questions fréquemment posées par les </a:t>
            </a:r>
            <a:r>
              <a:rPr lang="fr-FR" dirty="0" smtClean="0">
                <a:solidFill>
                  <a:schemeClr val="bg1"/>
                </a:solidFill>
                <a:latin typeface="Arial" panose="020B0604020202020204" pitchFamily="34" charset="0"/>
                <a:cs typeface="Arial" panose="020B0604020202020204" pitchFamily="34" charset="0"/>
              </a:rPr>
              <a:t>candidats</a:t>
            </a:r>
            <a:endParaRPr lang="en-US" dirty="0" smtClean="0">
              <a:solidFill>
                <a:schemeClr val="bg1"/>
              </a:solidFill>
              <a:latin typeface="Arial" panose="020B0604020202020204" pitchFamily="34" charset="0"/>
              <a:cs typeface="Arial" panose="020B0604020202020204" pitchFamily="34" charset="0"/>
            </a:endParaRPr>
          </a:p>
          <a:p>
            <a:r>
              <a:rPr lang="en-US" sz="2000" dirty="0" smtClean="0">
                <a:solidFill>
                  <a:schemeClr val="bg1"/>
                </a:solidFill>
                <a:latin typeface="Arial" panose="020B0604020202020204" pitchFamily="34" charset="0"/>
                <a:cs typeface="Arial" panose="020B0604020202020204" pitchFamily="34" charset="0"/>
              </a:rPr>
              <a:t>AFRICA </a:t>
            </a:r>
            <a:r>
              <a:rPr lang="en-US" sz="2000" dirty="0">
                <a:solidFill>
                  <a:schemeClr val="bg1"/>
                </a:solidFill>
                <a:latin typeface="Arial" panose="020B0604020202020204" pitchFamily="34" charset="0"/>
                <a:cs typeface="Arial" panose="020B0604020202020204" pitchFamily="34" charset="0"/>
              </a:rPr>
              <a:t>CDC</a:t>
            </a:r>
          </a:p>
          <a:p>
            <a:endParaRPr lang="en-US" sz="2000" dirty="0">
              <a:solidFill>
                <a:schemeClr val="bg1"/>
              </a:solidFill>
              <a:latin typeface="Arial" panose="020B0604020202020204" pitchFamily="34" charset="0"/>
              <a:cs typeface="Arial" panose="020B0604020202020204" pitchFamily="34" charset="0"/>
            </a:endParaRPr>
          </a:p>
        </p:txBody>
      </p:sp>
      <p:sp>
        <p:nvSpPr>
          <p:cNvPr id="9" name="Subtitle 2"/>
          <p:cNvSpPr txBox="1">
            <a:spLocks/>
          </p:cNvSpPr>
          <p:nvPr/>
        </p:nvSpPr>
        <p:spPr>
          <a:xfrm>
            <a:off x="908635" y="5588628"/>
            <a:ext cx="10309492" cy="411568"/>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spc="300" dirty="0" smtClean="0">
                <a:solidFill>
                  <a:schemeClr val="bg1"/>
                </a:solidFill>
                <a:latin typeface="Arial" panose="020B0604020202020204" pitchFamily="34" charset="0"/>
                <a:cs typeface="Arial" panose="020B0604020202020204" pitchFamily="34" charset="0"/>
              </a:rPr>
              <a:t>DECEMBRE </a:t>
            </a:r>
            <a:r>
              <a:rPr lang="en-US" sz="1600" spc="300" dirty="0">
                <a:solidFill>
                  <a:schemeClr val="bg1"/>
                </a:solidFill>
                <a:latin typeface="Arial" panose="020B0604020202020204" pitchFamily="34" charset="0"/>
                <a:cs typeface="Arial" panose="020B0604020202020204" pitchFamily="34" charset="0"/>
              </a:rPr>
              <a:t>2020</a:t>
            </a:r>
          </a:p>
          <a:p>
            <a:endParaRPr lang="en-US" sz="1600" b="1" spc="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4822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4136803-99D0-41BB-8AC0-139C2B341F42}"/>
              </a:ext>
            </a:extLst>
          </p:cNvPr>
          <p:cNvSpPr txBox="1">
            <a:spLocks/>
          </p:cNvSpPr>
          <p:nvPr/>
        </p:nvSpPr>
        <p:spPr>
          <a:xfrm>
            <a:off x="735898" y="68079"/>
            <a:ext cx="11180478" cy="8933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2500" b="1" dirty="0">
                <a:latin typeface="Arial" panose="020B0604020202020204" pitchFamily="34" charset="0"/>
                <a:cs typeface="Arial" panose="020B0604020202020204" pitchFamily="34" charset="0"/>
              </a:rPr>
              <a:t>QUESTIONS FRÉQUEMMENT POSÉES: </a:t>
            </a:r>
            <a:r>
              <a:rPr lang="en-US" sz="2500" b="1" dirty="0" smtClean="0">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ea typeface="Calibri" panose="020F0502020204030204" pitchFamily="34" charset="0"/>
                <a:cs typeface="Arial" panose="020B0604020202020204" pitchFamily="34" charset="0"/>
              </a:rPr>
              <a:t>Procédure</a:t>
            </a:r>
            <a:r>
              <a:rPr lang="en-US" sz="2800" b="1" dirty="0" smtClean="0">
                <a:solidFill>
                  <a:srgbClr val="FFC000"/>
                </a:solidFill>
                <a:latin typeface="Arial" panose="020B0604020202020204" pitchFamily="34" charset="0"/>
                <a:ea typeface="Calibri" panose="020F0502020204030204" pitchFamily="34" charset="0"/>
                <a:cs typeface="Arial" panose="020B0604020202020204" pitchFamily="34" charset="0"/>
              </a:rPr>
              <a:t> </a:t>
            </a:r>
            <a:r>
              <a:rPr lang="en-US" sz="2800" b="1" dirty="0">
                <a:solidFill>
                  <a:srgbClr val="FFC000"/>
                </a:solidFill>
                <a:latin typeface="Arial" panose="020B0604020202020204" pitchFamily="34" charset="0"/>
                <a:ea typeface="Calibri" panose="020F0502020204030204" pitchFamily="34" charset="0"/>
                <a:cs typeface="Arial" panose="020B0604020202020204" pitchFamily="34" charset="0"/>
              </a:rPr>
              <a:t>de candidature</a:t>
            </a:r>
            <a:endParaRPr lang="en-US" sz="25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5A8730FB-1D30-40F3-B8CE-75C3F7C102A0}"/>
              </a:ext>
            </a:extLst>
          </p:cNvPr>
          <p:cNvSpPr txBox="1"/>
          <p:nvPr/>
        </p:nvSpPr>
        <p:spPr>
          <a:xfrm>
            <a:off x="428625" y="1064805"/>
            <a:ext cx="11633503" cy="4370427"/>
          </a:xfrm>
          <a:prstGeom prst="rect">
            <a:avLst/>
          </a:prstGeom>
          <a:noFill/>
        </p:spPr>
        <p:txBody>
          <a:bodyPr wrap="square" rtlCol="0">
            <a:spAutoFit/>
          </a:bodyPr>
          <a:lstStyle/>
          <a:p>
            <a:pPr marL="342900" indent="-342900">
              <a:spcBef>
                <a:spcPts val="600"/>
              </a:spcBef>
              <a:buAutoNum type="arabicPeriod"/>
            </a:pPr>
            <a:r>
              <a:rPr lang="fr-FR" sz="2300" b="1" dirty="0" smtClean="0">
                <a:latin typeface="Arial" panose="020B0604020202020204" pitchFamily="34" charset="0"/>
                <a:ea typeface="Calibri" panose="020F0502020204030204" pitchFamily="34" charset="0"/>
                <a:cs typeface="Arial" panose="020B0604020202020204" pitchFamily="34" charset="0"/>
              </a:rPr>
              <a:t>Comment </a:t>
            </a:r>
            <a:r>
              <a:rPr lang="fr-FR" sz="2300" b="1" dirty="0">
                <a:latin typeface="Arial" panose="020B0604020202020204" pitchFamily="34" charset="0"/>
                <a:ea typeface="Calibri" panose="020F0502020204030204" pitchFamily="34" charset="0"/>
                <a:cs typeface="Arial" panose="020B0604020202020204" pitchFamily="34" charset="0"/>
              </a:rPr>
              <a:t>poser ma candidature pour la bourse Kofi Annan pour le leadership en santé publique ?</a:t>
            </a:r>
          </a:p>
          <a:p>
            <a:pPr marL="800100" lvl="1" indent="-342900">
              <a:spcBef>
                <a:spcPts val="600"/>
              </a:spcBef>
              <a:buFont typeface="Arial" panose="020B0604020202020204" pitchFamily="34" charset="0"/>
              <a:buChar char="•"/>
            </a:pPr>
            <a:r>
              <a:rPr lang="fr-FR" sz="2300" dirty="0">
                <a:effectLst/>
                <a:latin typeface="Arial" panose="020B0604020202020204" pitchFamily="34" charset="0"/>
                <a:ea typeface="Times New Roman" panose="02020603050405020304" pitchFamily="18" charset="0"/>
                <a:cs typeface="Arial" panose="020B0604020202020204" pitchFamily="34" charset="0"/>
              </a:rPr>
              <a:t>Rendez-vous sur le site du CDC Afrique : </a:t>
            </a:r>
            <a:r>
              <a:rPr lang="fr-FR" sz="2300" dirty="0">
                <a:effectLst/>
                <a:latin typeface="Arial" panose="020B0604020202020204" pitchFamily="34" charset="0"/>
                <a:ea typeface="Times New Roman" panose="02020603050405020304" pitchFamily="18" charset="0"/>
                <a:cs typeface="Arial" panose="020B0604020202020204" pitchFamily="34" charset="0"/>
                <a:hlinkClick r:id="rId2"/>
              </a:rPr>
              <a:t>www.africacdc.org</a:t>
            </a:r>
            <a:r>
              <a:rPr lang="fr-FR" sz="2300" dirty="0">
                <a:effectLst/>
                <a:latin typeface="Arial" panose="020B0604020202020204" pitchFamily="34" charset="0"/>
                <a:ea typeface="Times New Roman" panose="02020603050405020304" pitchFamily="18" charset="0"/>
                <a:cs typeface="Arial" panose="020B0604020202020204" pitchFamily="34" charset="0"/>
              </a:rPr>
              <a:t>   </a:t>
            </a:r>
          </a:p>
          <a:p>
            <a:pPr marL="800100" lvl="1" indent="-342900">
              <a:spcBef>
                <a:spcPts val="600"/>
              </a:spcBef>
              <a:buFont typeface="Arial" panose="020B0604020202020204" pitchFamily="34" charset="0"/>
              <a:buChar char="•"/>
            </a:pPr>
            <a:r>
              <a:rPr lang="fr-FR" sz="2300" dirty="0">
                <a:effectLst/>
                <a:latin typeface="Arial" panose="020B0604020202020204" pitchFamily="34" charset="0"/>
                <a:ea typeface="Times New Roman" panose="02020603050405020304" pitchFamily="18" charset="0"/>
                <a:cs typeface="Arial" panose="020B0604020202020204" pitchFamily="34" charset="0"/>
              </a:rPr>
              <a:t>Sur le site web du CDC Afrique, allez à l'onglet "opportunités" et cliquez sur la photo de Kofi Annan (version arabe, anglaise, française ou portugaise selon votre langue préférée) pour accéder au formulaire de candidature en ligne </a:t>
            </a:r>
          </a:p>
          <a:p>
            <a:pPr marL="800100" lvl="1" indent="-342900">
              <a:spcBef>
                <a:spcPts val="600"/>
              </a:spcBef>
              <a:buFont typeface="Arial" panose="020B0604020202020204" pitchFamily="34" charset="0"/>
              <a:buChar char="•"/>
            </a:pPr>
            <a:r>
              <a:rPr lang="fr-FR" sz="2300" dirty="0">
                <a:effectLst/>
                <a:latin typeface="Arial" panose="020B0604020202020204" pitchFamily="34" charset="0"/>
                <a:ea typeface="Times New Roman" panose="02020603050405020304" pitchFamily="18" charset="0"/>
                <a:cs typeface="Arial" panose="020B0604020202020204" pitchFamily="34" charset="0"/>
              </a:rPr>
              <a:t>Remplir le formulaire de candidature en ligne</a:t>
            </a:r>
          </a:p>
          <a:p>
            <a:pPr marL="800100" lvl="1" indent="-342900">
              <a:spcBef>
                <a:spcPts val="600"/>
              </a:spcBef>
              <a:buFont typeface="Arial" panose="020B0604020202020204" pitchFamily="34" charset="0"/>
              <a:buChar char="•"/>
            </a:pPr>
            <a:r>
              <a:rPr lang="fr-FR" sz="2300" dirty="0">
                <a:effectLst/>
                <a:latin typeface="Arial" panose="020B0604020202020204" pitchFamily="34" charset="0"/>
                <a:ea typeface="Times New Roman" panose="02020603050405020304" pitchFamily="18" charset="0"/>
                <a:cs typeface="Arial" panose="020B0604020202020204" pitchFamily="34" charset="0"/>
              </a:rPr>
              <a:t>Téléchargez le prospectus de la bourse (dans la langue de votre choix) pour voir les documents requis et envoyez-les par courriel à </a:t>
            </a:r>
            <a:r>
              <a:rPr lang="fr-FR" sz="2300" dirty="0">
                <a:effectLst/>
                <a:latin typeface="Arial" panose="020B0604020202020204" pitchFamily="34" charset="0"/>
                <a:ea typeface="Times New Roman" panose="02020603050405020304" pitchFamily="18" charset="0"/>
                <a:cs typeface="Arial" panose="020B0604020202020204" pitchFamily="34" charset="0"/>
                <a:hlinkClick r:id="rId3"/>
              </a:rPr>
              <a:t>KofiAnnanFellowship@africa-union.org</a:t>
            </a:r>
            <a:r>
              <a:rPr lang="fr-FR" sz="2300" dirty="0">
                <a:effectLst/>
                <a:latin typeface="Arial" panose="020B0604020202020204" pitchFamily="34" charset="0"/>
                <a:ea typeface="Times New Roman" panose="02020603050405020304" pitchFamily="18" charset="0"/>
                <a:cs typeface="Arial" panose="020B0604020202020204" pitchFamily="34" charset="0"/>
              </a:rPr>
              <a:t> </a:t>
            </a:r>
          </a:p>
          <a:p>
            <a:pPr marL="800100" lvl="1" indent="-342900">
              <a:spcBef>
                <a:spcPts val="600"/>
              </a:spcBef>
              <a:buFont typeface="Arial" panose="020B0604020202020204" pitchFamily="34" charset="0"/>
              <a:buChar char="•"/>
            </a:pPr>
            <a:r>
              <a:rPr lang="fr-FR" sz="2300" dirty="0">
                <a:effectLst/>
                <a:latin typeface="Arial" panose="020B0604020202020204" pitchFamily="34" charset="0"/>
                <a:ea typeface="Times New Roman" panose="02020603050405020304" pitchFamily="18" charset="0"/>
                <a:cs typeface="Arial" panose="020B0604020202020204" pitchFamily="34" charset="0"/>
              </a:rPr>
              <a:t>Veuillez indiquer "Kofi Annan Fellowship Program" dans le sujet de votre </a:t>
            </a:r>
            <a:r>
              <a:rPr lang="fr-FR" sz="2300" dirty="0" smtClean="0">
                <a:effectLst/>
                <a:latin typeface="Arial" panose="020B0604020202020204" pitchFamily="34" charset="0"/>
                <a:ea typeface="Times New Roman" panose="02020603050405020304" pitchFamily="18" charset="0"/>
                <a:cs typeface="Arial" panose="020B0604020202020204" pitchFamily="34" charset="0"/>
              </a:rPr>
              <a:t>courriel</a:t>
            </a:r>
            <a:endParaRPr lang="fr-FR" sz="23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20169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4136803-99D0-41BB-8AC0-139C2B341F42}"/>
              </a:ext>
            </a:extLst>
          </p:cNvPr>
          <p:cNvSpPr txBox="1">
            <a:spLocks/>
          </p:cNvSpPr>
          <p:nvPr/>
        </p:nvSpPr>
        <p:spPr>
          <a:xfrm>
            <a:off x="735898" y="68079"/>
            <a:ext cx="11180478" cy="8933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2500" b="1" dirty="0">
                <a:latin typeface="Arial" panose="020B0604020202020204" pitchFamily="34" charset="0"/>
                <a:cs typeface="Arial" panose="020B0604020202020204" pitchFamily="34" charset="0"/>
              </a:rPr>
              <a:t>QUESTIONS FRÉQUEMMENT POSÉES: </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ea typeface="Calibri" panose="020F0502020204030204" pitchFamily="34" charset="0"/>
                <a:cs typeface="Arial" panose="020B0604020202020204" pitchFamily="34" charset="0"/>
              </a:rPr>
              <a:t>Critères</a:t>
            </a:r>
            <a:r>
              <a:rPr lang="en-US" sz="2800" b="1" dirty="0" smtClean="0">
                <a:solidFill>
                  <a:srgbClr val="FFC000"/>
                </a:solidFill>
                <a:latin typeface="Arial" panose="020B0604020202020204" pitchFamily="34" charset="0"/>
                <a:ea typeface="Calibri" panose="020F0502020204030204" pitchFamily="34" charset="0"/>
                <a:cs typeface="Arial" panose="020B0604020202020204" pitchFamily="34" charset="0"/>
              </a:rPr>
              <a:t> d'éligibilité</a:t>
            </a:r>
            <a:endParaRPr lang="en-US" sz="25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5A8730FB-1D30-40F3-B8CE-75C3F7C102A0}"/>
              </a:ext>
            </a:extLst>
          </p:cNvPr>
          <p:cNvSpPr txBox="1"/>
          <p:nvPr/>
        </p:nvSpPr>
        <p:spPr>
          <a:xfrm>
            <a:off x="428625" y="961442"/>
            <a:ext cx="11697113" cy="5001369"/>
          </a:xfrm>
          <a:prstGeom prst="rect">
            <a:avLst/>
          </a:prstGeom>
          <a:noFill/>
        </p:spPr>
        <p:txBody>
          <a:bodyPr wrap="square" rtlCol="0">
            <a:spAutoFit/>
          </a:bodyPr>
          <a:lstStyle/>
          <a:p>
            <a:pPr marL="342900" indent="-342900">
              <a:spcBef>
                <a:spcPts val="600"/>
              </a:spcBef>
              <a:buFont typeface="+mj-lt"/>
              <a:buAutoNum type="arabicPeriod"/>
            </a:pPr>
            <a:r>
              <a:rPr lang="fr-FR" sz="2100" b="1" dirty="0" smtClean="0">
                <a:effectLst/>
                <a:latin typeface="Arial" panose="020B0604020202020204" pitchFamily="34" charset="0"/>
                <a:ea typeface="Calibri" panose="020F0502020204030204" pitchFamily="34" charset="0"/>
                <a:cs typeface="Arial" panose="020B0604020202020204" pitchFamily="34" charset="0"/>
              </a:rPr>
              <a:t>Puis-je encore postuler si je suis en train d'obtenir un master</a:t>
            </a:r>
            <a:r>
              <a:rPr lang="en-US" sz="2100" b="1" dirty="0" smtClean="0">
                <a:latin typeface="Arial" panose="020B0604020202020204" pitchFamily="34" charset="0"/>
                <a:ea typeface="Calibri" panose="020F0502020204030204" pitchFamily="34" charset="0"/>
                <a:cs typeface="Arial" panose="020B0604020202020204" pitchFamily="34" charset="0"/>
              </a:rPr>
              <a:t>?</a:t>
            </a:r>
          </a:p>
          <a:p>
            <a:pPr marL="800100" lvl="1" indent="-342900">
              <a:spcBef>
                <a:spcPts val="600"/>
              </a:spcBef>
              <a:buFont typeface="Arial" panose="020B0604020202020204" pitchFamily="34" charset="0"/>
              <a:buChar char="•"/>
            </a:pPr>
            <a:r>
              <a:rPr lang="fr-FR" sz="2100" dirty="0" smtClean="0">
                <a:effectLst/>
                <a:latin typeface="Arial" panose="020B0604020202020204" pitchFamily="34" charset="0"/>
                <a:ea typeface="Calibri" panose="020F0502020204030204" pitchFamily="34" charset="0"/>
                <a:cs typeface="Arial" panose="020B0604020202020204" pitchFamily="34" charset="0"/>
              </a:rPr>
              <a:t>Seuls les candidats qui possèdent déjà un diplôme de troisième cycle seront pris en considération</a:t>
            </a:r>
          </a:p>
          <a:p>
            <a:pPr marL="342900" indent="-342900">
              <a:spcBef>
                <a:spcPts val="600"/>
              </a:spcBef>
              <a:buFont typeface="+mj-lt"/>
              <a:buAutoNum type="arabicPeriod"/>
            </a:pPr>
            <a:r>
              <a:rPr lang="fr-FR" sz="2100" b="1" dirty="0" smtClean="0">
                <a:effectLst/>
                <a:latin typeface="Arial" panose="020B0604020202020204" pitchFamily="34" charset="0"/>
                <a:ea typeface="Calibri" panose="020F0502020204030204" pitchFamily="34" charset="0"/>
                <a:cs typeface="Arial" panose="020B0604020202020204" pitchFamily="34" charset="0"/>
              </a:rPr>
              <a:t>Puis-je quand même postuler si je ne suis pas actuellement employé ? (par exemple, en effectuant des travaux d'intérêt général, en cherchant un emploi, etc.) ?</a:t>
            </a:r>
          </a:p>
          <a:p>
            <a:pPr marL="742950" lvl="1" indent="-285750">
              <a:spcBef>
                <a:spcPts val="600"/>
              </a:spcBef>
              <a:buFont typeface="Arial" panose="020B0604020202020204" pitchFamily="34" charset="0"/>
              <a:buChar char="•"/>
            </a:pPr>
            <a:r>
              <a:rPr lang="fr-FR" sz="2100" dirty="0" smtClean="0">
                <a:latin typeface="Arial" panose="020B0604020202020204" pitchFamily="34" charset="0"/>
                <a:cs typeface="Arial" panose="020B0604020202020204" pitchFamily="34" charset="0"/>
              </a:rPr>
              <a:t>Seuls les candidats qui occupent actuellement un emploi à temps plein dans un domaine de la santé publique, dans un établissement privé ou public en Afrique, seront pris en considération. Ceci afin de garantir que les candidats soient en mesure de transférer les compétences acquises grâce à la bourse à leurs organisations actuelles et d'aider à développer le projet Leadership Challenge dans le cadre de la bourse. </a:t>
            </a:r>
          </a:p>
          <a:p>
            <a:pPr marL="342900" indent="-342900">
              <a:spcBef>
                <a:spcPts val="600"/>
              </a:spcBef>
              <a:buFont typeface="+mj-lt"/>
              <a:buAutoNum type="arabicPeriod"/>
            </a:pPr>
            <a:r>
              <a:rPr lang="fr-FR" sz="2100" b="1" dirty="0" smtClean="0">
                <a:latin typeface="Arial" panose="020B0604020202020204" pitchFamily="34" charset="0"/>
                <a:ea typeface="Calibri" panose="020F0502020204030204" pitchFamily="34" charset="0"/>
                <a:cs typeface="Arial" panose="020B0604020202020204" pitchFamily="34" charset="0"/>
              </a:rPr>
              <a:t>Dois-je être titulaire d'un diplôme en santé publique pour postuler à la bourse </a:t>
            </a:r>
            <a:r>
              <a:rPr lang="en-US" sz="2100" b="1" dirty="0" smtClean="0">
                <a:latin typeface="Arial" panose="020B0604020202020204" pitchFamily="34" charset="0"/>
                <a:ea typeface="Calibri" panose="020F0502020204030204" pitchFamily="34" charset="0"/>
                <a:cs typeface="Arial" panose="020B0604020202020204" pitchFamily="34" charset="0"/>
              </a:rPr>
              <a:t>?</a:t>
            </a:r>
          </a:p>
          <a:p>
            <a:pPr marL="800100" lvl="1" indent="-342900">
              <a:spcBef>
                <a:spcPts val="600"/>
              </a:spcBef>
              <a:buFont typeface="Arial" panose="020B0604020202020204" pitchFamily="34" charset="0"/>
              <a:buChar char="•"/>
            </a:pPr>
            <a:r>
              <a:rPr lang="fr-FR" sz="2100" dirty="0" smtClean="0">
                <a:latin typeface="Arial" panose="020B0604020202020204" pitchFamily="34" charset="0"/>
                <a:cs typeface="Arial" panose="020B0604020202020204" pitchFamily="34" charset="0"/>
              </a:rPr>
              <a:t>Nous acceptons les candidatures de personnes titulaires d'un diplôme de troisième cycle dans un domaine lié à la santé publique, par exemple la médecine, la santé animale, l'économie de la santé, l'épidémiologie, la nutrition, la démographie.</a:t>
            </a:r>
            <a:endParaRPr 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786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4136803-99D0-41BB-8AC0-139C2B341F42}"/>
              </a:ext>
            </a:extLst>
          </p:cNvPr>
          <p:cNvSpPr txBox="1">
            <a:spLocks/>
          </p:cNvSpPr>
          <p:nvPr/>
        </p:nvSpPr>
        <p:spPr>
          <a:xfrm>
            <a:off x="735898" y="68079"/>
            <a:ext cx="11180478" cy="8933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2500" b="1" dirty="0">
                <a:latin typeface="Arial" panose="020B0604020202020204" pitchFamily="34" charset="0"/>
                <a:cs typeface="Arial" panose="020B0604020202020204" pitchFamily="34" charset="0"/>
              </a:rPr>
              <a:t>QUESTIONS FRÉQUEMMENT POSÉES: </a:t>
            </a:r>
            <a:r>
              <a:rPr lang="en-US" sz="2800" b="1" dirty="0">
                <a:solidFill>
                  <a:srgbClr val="FFC000"/>
                </a:solidFill>
                <a:latin typeface="Arial" panose="020B0604020202020204" pitchFamily="34" charset="0"/>
                <a:cs typeface="Arial" panose="020B0604020202020204" pitchFamily="34" charset="0"/>
              </a:rPr>
              <a:t> </a:t>
            </a:r>
            <a:r>
              <a:rPr lang="en-US" sz="2800" b="1" dirty="0" err="1">
                <a:solidFill>
                  <a:srgbClr val="FFC000"/>
                </a:solidFill>
                <a:latin typeface="Arial" panose="020B0604020202020204" pitchFamily="34" charset="0"/>
                <a:ea typeface="Calibri" panose="020F0502020204030204" pitchFamily="34" charset="0"/>
                <a:cs typeface="Arial" panose="020B0604020202020204" pitchFamily="34" charset="0"/>
              </a:rPr>
              <a:t>Programme</a:t>
            </a:r>
            <a:r>
              <a:rPr lang="en-US" sz="2800" b="1" dirty="0">
                <a:solidFill>
                  <a:srgbClr val="FFC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C000"/>
                </a:solidFill>
                <a:latin typeface="Arial" panose="020B0604020202020204" pitchFamily="34" charset="0"/>
                <a:ea typeface="Calibri" panose="020F0502020204030204" pitchFamily="34" charset="0"/>
                <a:cs typeface="Arial" panose="020B0604020202020204" pitchFamily="34" charset="0"/>
              </a:rPr>
              <a:t>résidentiel</a:t>
            </a:r>
            <a:endParaRPr lang="en-US" sz="25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5A8730FB-1D30-40F3-B8CE-75C3F7C102A0}"/>
              </a:ext>
            </a:extLst>
          </p:cNvPr>
          <p:cNvSpPr txBox="1"/>
          <p:nvPr/>
        </p:nvSpPr>
        <p:spPr>
          <a:xfrm>
            <a:off x="571500" y="1064805"/>
            <a:ext cx="11095810" cy="4570482"/>
          </a:xfrm>
          <a:prstGeom prst="rect">
            <a:avLst/>
          </a:prstGeom>
          <a:noFill/>
        </p:spPr>
        <p:txBody>
          <a:bodyPr wrap="square" rtlCol="0">
            <a:spAutoFit/>
          </a:bodyPr>
          <a:lstStyle/>
          <a:p>
            <a:pPr marL="342900" indent="-342900">
              <a:spcBef>
                <a:spcPts val="600"/>
              </a:spcBef>
              <a:buFont typeface="+mj-lt"/>
              <a:buAutoNum type="arabicPeriod"/>
            </a:pPr>
            <a:r>
              <a:rPr lang="fr-FR" sz="2300" b="1" dirty="0" smtClean="0">
                <a:latin typeface="Arial" panose="020B0604020202020204" pitchFamily="34" charset="0"/>
                <a:cs typeface="Arial" panose="020B0604020202020204" pitchFamily="34" charset="0"/>
              </a:rPr>
              <a:t>En </a:t>
            </a:r>
            <a:r>
              <a:rPr lang="fr-FR" sz="2300" b="1" dirty="0">
                <a:latin typeface="Arial" panose="020B0604020202020204" pitchFamily="34" charset="0"/>
                <a:cs typeface="Arial" panose="020B0604020202020204" pitchFamily="34" charset="0"/>
              </a:rPr>
              <a:t>quoi consiste le programme résidentiel de 8 semaines ?</a:t>
            </a:r>
          </a:p>
          <a:p>
            <a:pPr marL="800100" lvl="1" indent="-342900">
              <a:spcBef>
                <a:spcPts val="600"/>
              </a:spcBef>
              <a:buFont typeface="Arial" panose="020B0604020202020204" pitchFamily="34" charset="0"/>
              <a:buChar char="•"/>
            </a:pPr>
            <a:r>
              <a:rPr lang="fr-FR" sz="2300" dirty="0">
                <a:latin typeface="Arial" panose="020B0604020202020204" pitchFamily="34" charset="0"/>
                <a:cs typeface="Arial" panose="020B0604020202020204" pitchFamily="34" charset="0"/>
              </a:rPr>
              <a:t>Dans le cadre de la bourse, il y aura une résidence de 8 semaines où les boursiers résideront dans des organisations de santé publique africaines de premier plan identifiées pour une période d'environ 1 à 2 semaines chacune afin de leur donner l'occasion de s'engager directement et d'apprendre des cadres supérieurs de l'organisation. Tous les coûts liés à la période de résidence de 8 semaines seront pris en charge par le CDC Afrique</a:t>
            </a:r>
            <a:r>
              <a:rPr lang="fr-FR" sz="2300" dirty="0" smtClean="0">
                <a:latin typeface="Arial" panose="020B0604020202020204" pitchFamily="34" charset="0"/>
                <a:cs typeface="Arial" panose="020B0604020202020204" pitchFamily="34" charset="0"/>
              </a:rPr>
              <a:t>.</a:t>
            </a:r>
            <a:br>
              <a:rPr lang="fr-FR" sz="2300" dirty="0" smtClean="0">
                <a:latin typeface="Arial" panose="020B0604020202020204" pitchFamily="34" charset="0"/>
                <a:cs typeface="Arial" panose="020B0604020202020204" pitchFamily="34" charset="0"/>
              </a:rPr>
            </a:br>
            <a:endParaRPr lang="fr-FR" sz="2300" dirty="0">
              <a:latin typeface="Arial" panose="020B0604020202020204" pitchFamily="34" charset="0"/>
              <a:cs typeface="Arial" panose="020B0604020202020204" pitchFamily="34" charset="0"/>
            </a:endParaRPr>
          </a:p>
          <a:p>
            <a:pPr marL="342900" indent="-342900">
              <a:spcBef>
                <a:spcPts val="600"/>
              </a:spcBef>
              <a:buFont typeface="+mj-lt"/>
              <a:buAutoNum type="arabicPeriod"/>
            </a:pPr>
            <a:r>
              <a:rPr lang="fr-FR" sz="2300" b="1" dirty="0">
                <a:effectLst/>
                <a:latin typeface="Arial" panose="020B0604020202020204" pitchFamily="34" charset="0"/>
                <a:ea typeface="Calibri" panose="020F0502020204030204" pitchFamily="34" charset="0"/>
                <a:cs typeface="Arial" panose="020B0604020202020204" pitchFamily="34" charset="0"/>
              </a:rPr>
              <a:t>Quel pays accueillera le programme de résidence pour la bourse </a:t>
            </a:r>
            <a:r>
              <a:rPr lang="en-US" sz="2300" b="1" dirty="0">
                <a:effectLst/>
                <a:latin typeface="Arial" panose="020B0604020202020204" pitchFamily="34" charset="0"/>
                <a:ea typeface="Calibri" panose="020F0502020204030204" pitchFamily="34" charset="0"/>
                <a:cs typeface="Arial" panose="020B0604020202020204" pitchFamily="34" charset="0"/>
              </a:rPr>
              <a:t>?</a:t>
            </a:r>
          </a:p>
          <a:p>
            <a:pPr marL="800100" lvl="1" indent="-342900">
              <a:spcBef>
                <a:spcPts val="600"/>
              </a:spcBef>
              <a:buFont typeface="Arial" panose="020B0604020202020204" pitchFamily="34" charset="0"/>
              <a:buChar char="•"/>
            </a:pPr>
            <a:r>
              <a:rPr lang="fr-FR" sz="2300" dirty="0">
                <a:effectLst/>
                <a:latin typeface="Arial" panose="020B0604020202020204" pitchFamily="34" charset="0"/>
                <a:ea typeface="Calibri" panose="020F0502020204030204" pitchFamily="34" charset="0"/>
                <a:cs typeface="Arial" panose="020B0604020202020204" pitchFamily="34" charset="0"/>
              </a:rPr>
              <a:t>Les institutions et les pays d'accueil seront communiqués aux candidats retenus et peuvent inclure l'OMS AFRO, la Banque Africaine de Développement, la Commission de l'Union </a:t>
            </a:r>
            <a:r>
              <a:rPr lang="fr-FR" sz="2300" dirty="0">
                <a:latin typeface="Arial" panose="020B0604020202020204" pitchFamily="34" charset="0"/>
                <a:ea typeface="Calibri" panose="020F0502020204030204" pitchFamily="34" charset="0"/>
                <a:cs typeface="Arial" panose="020B0604020202020204" pitchFamily="34" charset="0"/>
              </a:rPr>
              <a:t>Af</a:t>
            </a:r>
            <a:r>
              <a:rPr lang="fr-FR" sz="2300" dirty="0">
                <a:effectLst/>
                <a:latin typeface="Arial" panose="020B0604020202020204" pitchFamily="34" charset="0"/>
                <a:ea typeface="Calibri" panose="020F0502020204030204" pitchFamily="34" charset="0"/>
                <a:cs typeface="Arial" panose="020B0604020202020204" pitchFamily="34" charset="0"/>
              </a:rPr>
              <a:t>ricaine et le CDC </a:t>
            </a:r>
            <a:r>
              <a:rPr lang="fr-FR" sz="2300" dirty="0" smtClean="0">
                <a:effectLst/>
                <a:latin typeface="Arial" panose="020B0604020202020204" pitchFamily="34" charset="0"/>
                <a:ea typeface="Calibri" panose="020F0502020204030204" pitchFamily="34" charset="0"/>
                <a:cs typeface="Arial" panose="020B0604020202020204" pitchFamily="34" charset="0"/>
              </a:rPr>
              <a:t>Afrique.</a:t>
            </a:r>
          </a:p>
        </p:txBody>
      </p:sp>
    </p:spTree>
    <p:extLst>
      <p:ext uri="{BB962C8B-B14F-4D97-AF65-F5344CB8AC3E}">
        <p14:creationId xmlns:p14="http://schemas.microsoft.com/office/powerpoint/2010/main" val="195385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4136803-99D0-41BB-8AC0-139C2B341F42}"/>
              </a:ext>
            </a:extLst>
          </p:cNvPr>
          <p:cNvSpPr txBox="1">
            <a:spLocks/>
          </p:cNvSpPr>
          <p:nvPr/>
        </p:nvSpPr>
        <p:spPr>
          <a:xfrm>
            <a:off x="735898" y="68079"/>
            <a:ext cx="11180478" cy="8933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2500" b="1" dirty="0">
                <a:latin typeface="Arial" panose="020B0604020202020204" pitchFamily="34" charset="0"/>
                <a:cs typeface="Arial" panose="020B0604020202020204" pitchFamily="34" charset="0"/>
              </a:rPr>
              <a:t>QUESTIONS FRÉQUEMMENT </a:t>
            </a:r>
            <a:r>
              <a:rPr lang="en-US" sz="2500" b="1" dirty="0" smtClean="0">
                <a:latin typeface="Arial" panose="020B0604020202020204" pitchFamily="34" charset="0"/>
                <a:cs typeface="Arial" panose="020B0604020202020204" pitchFamily="34" charset="0"/>
              </a:rPr>
              <a:t>POSÉES: </a:t>
            </a:r>
            <a:r>
              <a:rPr lang="en-US" sz="2800" b="1" dirty="0" smtClean="0">
                <a:solidFill>
                  <a:srgbClr val="FFC000"/>
                </a:solidFill>
                <a:latin typeface="Arial" panose="020B0604020202020204" pitchFamily="34" charset="0"/>
                <a:cs typeface="Arial" panose="020B0604020202020204" pitchFamily="34" charset="0"/>
              </a:rPr>
              <a:t> </a:t>
            </a:r>
            <a:r>
              <a:rPr lang="en-US" sz="2800" b="1" dirty="0" err="1" smtClean="0">
                <a:solidFill>
                  <a:srgbClr val="FFC000"/>
                </a:solidFill>
                <a:latin typeface="Arial" panose="020B0604020202020204" pitchFamily="34" charset="0"/>
                <a:ea typeface="Calibri" panose="020F0502020204030204" pitchFamily="34" charset="0"/>
                <a:cs typeface="Arial" panose="020B0604020202020204" pitchFamily="34" charset="0"/>
              </a:rPr>
              <a:t>Programme</a:t>
            </a:r>
            <a:r>
              <a:rPr lang="en-US" sz="2800" b="1" dirty="0" smtClean="0">
                <a:solidFill>
                  <a:srgbClr val="FFC000"/>
                </a:solidFill>
                <a:latin typeface="Arial" panose="020B0604020202020204" pitchFamily="34" charset="0"/>
                <a:ea typeface="Calibri" panose="020F0502020204030204" pitchFamily="34" charset="0"/>
                <a:cs typeface="Arial" panose="020B0604020202020204" pitchFamily="34" charset="0"/>
              </a:rPr>
              <a:t> </a:t>
            </a:r>
            <a:r>
              <a:rPr lang="en-US" sz="2800" b="1" dirty="0" err="1" smtClean="0">
                <a:solidFill>
                  <a:srgbClr val="FFC000"/>
                </a:solidFill>
                <a:latin typeface="Arial" panose="020B0604020202020204" pitchFamily="34" charset="0"/>
                <a:ea typeface="Calibri" panose="020F0502020204030204" pitchFamily="34" charset="0"/>
                <a:cs typeface="Arial" panose="020B0604020202020204" pitchFamily="34" charset="0"/>
              </a:rPr>
              <a:t>résidentiel</a:t>
            </a:r>
            <a:endParaRPr lang="en-US" sz="25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5A8730FB-1D30-40F3-B8CE-75C3F7C102A0}"/>
              </a:ext>
            </a:extLst>
          </p:cNvPr>
          <p:cNvSpPr txBox="1"/>
          <p:nvPr/>
        </p:nvSpPr>
        <p:spPr>
          <a:xfrm>
            <a:off x="571500" y="993246"/>
            <a:ext cx="11095810" cy="4570482"/>
          </a:xfrm>
          <a:prstGeom prst="rect">
            <a:avLst/>
          </a:prstGeom>
          <a:noFill/>
        </p:spPr>
        <p:txBody>
          <a:bodyPr wrap="square" rtlCol="0">
            <a:spAutoFit/>
          </a:bodyPr>
          <a:lstStyle/>
          <a:p>
            <a:pPr>
              <a:spcBef>
                <a:spcPts val="600"/>
              </a:spcBef>
            </a:pPr>
            <a:r>
              <a:rPr lang="fr-FR" sz="2300" b="1" dirty="0" smtClean="0">
                <a:effectLst/>
                <a:latin typeface="Arial" panose="020B0604020202020204" pitchFamily="34" charset="0"/>
                <a:ea typeface="Calibri" panose="020F0502020204030204" pitchFamily="34" charset="0"/>
                <a:cs typeface="Arial" panose="020B0604020202020204" pitchFamily="34" charset="0"/>
              </a:rPr>
              <a:t>3. Tous </a:t>
            </a:r>
            <a:r>
              <a:rPr lang="fr-FR" sz="2300" b="1" dirty="0">
                <a:effectLst/>
                <a:latin typeface="Arial" panose="020B0604020202020204" pitchFamily="34" charset="0"/>
                <a:ea typeface="Calibri" panose="020F0502020204030204" pitchFamily="34" charset="0"/>
                <a:cs typeface="Arial" panose="020B0604020202020204" pitchFamily="34" charset="0"/>
              </a:rPr>
              <a:t>les boursiers sont-ils tenus de suivre le programme de 8 semaines</a:t>
            </a:r>
            <a:r>
              <a:rPr lang="en-US" sz="2300" b="1" dirty="0">
                <a:effectLst/>
                <a:latin typeface="Arial" panose="020B0604020202020204" pitchFamily="34" charset="0"/>
                <a:ea typeface="Calibri" panose="020F0502020204030204" pitchFamily="34" charset="0"/>
                <a:cs typeface="Arial" panose="020B0604020202020204" pitchFamily="34" charset="0"/>
              </a:rPr>
              <a:t>? </a:t>
            </a:r>
          </a:p>
          <a:p>
            <a:pPr marL="742950" lvl="1" indent="-285750">
              <a:spcBef>
                <a:spcPts val="600"/>
              </a:spcBef>
              <a:buFont typeface="Arial" panose="020B0604020202020204" pitchFamily="34" charset="0"/>
              <a:buChar char="•"/>
            </a:pPr>
            <a:r>
              <a:rPr lang="fr-FR" sz="2300" dirty="0">
                <a:effectLst/>
                <a:latin typeface="Arial" panose="020B0604020202020204" pitchFamily="34" charset="0"/>
                <a:ea typeface="Calibri" panose="020F0502020204030204" pitchFamily="34" charset="0"/>
                <a:cs typeface="Arial" panose="020B0604020202020204" pitchFamily="34" charset="0"/>
              </a:rPr>
              <a:t>Oui, tous les boursiers sont tenus de participer aux huit semaines de résidence, car celles-ci constituent une part importante de la formation au leadership des boursiers. En outre, il y aura plusieurs conférenciers, des groupes de discussion et un projet de défi de leadership à réaliser entre la période de résidence et les 12 mois de la </a:t>
            </a:r>
            <a:r>
              <a:rPr lang="fr-FR" sz="2300" dirty="0" smtClean="0">
                <a:effectLst/>
                <a:latin typeface="Arial" panose="020B0604020202020204" pitchFamily="34" charset="0"/>
                <a:ea typeface="Calibri" panose="020F0502020204030204" pitchFamily="34" charset="0"/>
                <a:cs typeface="Arial" panose="020B0604020202020204" pitchFamily="34" charset="0"/>
              </a:rPr>
              <a:t>bourse.</a:t>
            </a:r>
            <a:br>
              <a:rPr lang="fr-FR" sz="2300" dirty="0" smtClean="0">
                <a:effectLst/>
                <a:latin typeface="Arial" panose="020B0604020202020204" pitchFamily="34" charset="0"/>
                <a:ea typeface="Calibri" panose="020F0502020204030204" pitchFamily="34" charset="0"/>
                <a:cs typeface="Arial" panose="020B0604020202020204" pitchFamily="34" charset="0"/>
              </a:rPr>
            </a:br>
            <a:endParaRPr lang="fr-FR" sz="2300" dirty="0">
              <a:effectLst/>
              <a:latin typeface="Arial" panose="020B0604020202020204" pitchFamily="34" charset="0"/>
              <a:ea typeface="Calibri" panose="020F0502020204030204" pitchFamily="34" charset="0"/>
              <a:cs typeface="Arial" panose="020B0604020202020204" pitchFamily="34" charset="0"/>
            </a:endParaRPr>
          </a:p>
          <a:p>
            <a:pPr>
              <a:spcBef>
                <a:spcPts val="600"/>
              </a:spcBef>
            </a:pPr>
            <a:r>
              <a:rPr lang="fr-FR" sz="2300" b="1" dirty="0" smtClean="0">
                <a:latin typeface="Arial" panose="020B0604020202020204" pitchFamily="34" charset="0"/>
                <a:cs typeface="Arial" panose="020B0604020202020204" pitchFamily="34" charset="0"/>
              </a:rPr>
              <a:t>4. Le </a:t>
            </a:r>
            <a:r>
              <a:rPr lang="fr-FR" sz="2300" b="1" dirty="0">
                <a:latin typeface="Arial" panose="020B0604020202020204" pitchFamily="34" charset="0"/>
                <a:cs typeface="Arial" panose="020B0604020202020204" pitchFamily="34" charset="0"/>
              </a:rPr>
              <a:t>placement résidentiel institutionnel de 8 semaines est-il continu ou s'inscrit-il dans la durée</a:t>
            </a:r>
            <a:r>
              <a:rPr lang="en-US" sz="2300" b="1" dirty="0">
                <a:latin typeface="Arial" panose="020B0604020202020204" pitchFamily="34" charset="0"/>
                <a:cs typeface="Arial" panose="020B0604020202020204" pitchFamily="34" charset="0"/>
              </a:rPr>
              <a:t>?</a:t>
            </a:r>
          </a:p>
          <a:p>
            <a:pPr marL="800100" lvl="1" indent="-342900">
              <a:spcBef>
                <a:spcPts val="600"/>
              </a:spcBef>
              <a:buFont typeface="Arial" panose="020B0604020202020204" pitchFamily="34" charset="0"/>
              <a:buChar char="•"/>
            </a:pPr>
            <a:r>
              <a:rPr lang="fr-FR" sz="2300" dirty="0">
                <a:latin typeface="Arial" panose="020B0604020202020204" pitchFamily="34" charset="0"/>
                <a:ea typeface="Calibri" panose="020F0502020204030204" pitchFamily="34" charset="0"/>
                <a:cs typeface="Arial" panose="020B0604020202020204" pitchFamily="34" charset="0"/>
              </a:rPr>
              <a:t>La période de résidence sera répartie sur toute l'année de la bourse et de plus amples détails seront communiqués aux candidats retenus. La première résidence aura lieu à </a:t>
            </a:r>
            <a:r>
              <a:rPr lang="fr-FR" sz="2300" dirty="0" err="1">
                <a:latin typeface="Arial" panose="020B0604020202020204" pitchFamily="34" charset="0"/>
                <a:ea typeface="Calibri" panose="020F0502020204030204" pitchFamily="34" charset="0"/>
                <a:cs typeface="Arial" panose="020B0604020202020204" pitchFamily="34" charset="0"/>
              </a:rPr>
              <a:t>Africa</a:t>
            </a:r>
            <a:r>
              <a:rPr lang="fr-FR" sz="2300" dirty="0">
                <a:latin typeface="Arial" panose="020B0604020202020204" pitchFamily="34" charset="0"/>
                <a:ea typeface="Calibri" panose="020F0502020204030204" pitchFamily="34" charset="0"/>
                <a:cs typeface="Arial" panose="020B0604020202020204" pitchFamily="34" charset="0"/>
              </a:rPr>
              <a:t> CDC en Ethiopie fin février / début mars 2021</a:t>
            </a:r>
            <a:r>
              <a:rPr lang="fr-FR" sz="2300" dirty="0" smtClean="0">
                <a:latin typeface="Arial" panose="020B0604020202020204" pitchFamily="34" charset="0"/>
                <a:ea typeface="Calibri" panose="020F0502020204030204" pitchFamily="34" charset="0"/>
                <a:cs typeface="Arial" panose="020B0604020202020204" pitchFamily="34" charset="0"/>
              </a:rPr>
              <a:t>.</a:t>
            </a:r>
            <a:endParaRPr lang="en-US" sz="23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52102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4136803-99D0-41BB-8AC0-139C2B341F42}"/>
              </a:ext>
            </a:extLst>
          </p:cNvPr>
          <p:cNvSpPr txBox="1">
            <a:spLocks/>
          </p:cNvSpPr>
          <p:nvPr/>
        </p:nvSpPr>
        <p:spPr>
          <a:xfrm>
            <a:off x="735898" y="68079"/>
            <a:ext cx="11180478" cy="8933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2500" b="1" dirty="0">
                <a:latin typeface="Arial" panose="020B0604020202020204" pitchFamily="34" charset="0"/>
                <a:cs typeface="Arial" panose="020B0604020202020204" pitchFamily="34" charset="0"/>
              </a:rPr>
              <a:t>QUESTIONS FRÉQUEMMENT </a:t>
            </a:r>
            <a:r>
              <a:rPr lang="en-US" sz="2500" b="1" dirty="0" smtClean="0">
                <a:latin typeface="Arial" panose="020B0604020202020204" pitchFamily="34" charset="0"/>
                <a:cs typeface="Arial" panose="020B0604020202020204" pitchFamily="34" charset="0"/>
              </a:rPr>
              <a:t>POSÉES: </a:t>
            </a:r>
            <a:r>
              <a:rPr lang="en-US" sz="2800" b="1" dirty="0" smtClean="0">
                <a:solidFill>
                  <a:srgbClr val="FFC000"/>
                </a:solidFill>
                <a:latin typeface="Arial" panose="020B0604020202020204" pitchFamily="34" charset="0"/>
                <a:cs typeface="Arial" panose="020B0604020202020204" pitchFamily="34" charset="0"/>
              </a:rPr>
              <a:t> </a:t>
            </a:r>
            <a:r>
              <a:rPr lang="en-US" sz="2800" b="1" dirty="0" smtClean="0">
                <a:solidFill>
                  <a:srgbClr val="FFC000"/>
                </a:solidFill>
                <a:latin typeface="Arial" panose="020B0604020202020204" pitchFamily="34" charset="0"/>
                <a:ea typeface="Calibri" panose="020F0502020204030204" pitchFamily="34" charset="0"/>
                <a:cs typeface="Arial" panose="020B0604020202020204" pitchFamily="34" charset="0"/>
              </a:rPr>
              <a:t>Bourse</a:t>
            </a:r>
            <a:endParaRPr lang="en-US" sz="25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5A8730FB-1D30-40F3-B8CE-75C3F7C102A0}"/>
              </a:ext>
            </a:extLst>
          </p:cNvPr>
          <p:cNvSpPr txBox="1"/>
          <p:nvPr/>
        </p:nvSpPr>
        <p:spPr>
          <a:xfrm>
            <a:off x="571500" y="1168168"/>
            <a:ext cx="11095810" cy="1231106"/>
          </a:xfrm>
          <a:prstGeom prst="rect">
            <a:avLst/>
          </a:prstGeom>
          <a:noFill/>
        </p:spPr>
        <p:txBody>
          <a:bodyPr wrap="square" rtlCol="0">
            <a:spAutoFit/>
          </a:bodyPr>
          <a:lstStyle/>
          <a:p>
            <a:pPr marL="342900" indent="-342900">
              <a:spcBef>
                <a:spcPts val="600"/>
              </a:spcBef>
              <a:buFont typeface="+mj-lt"/>
              <a:buAutoNum type="arabicPeriod"/>
            </a:pPr>
            <a:r>
              <a:rPr lang="fr-FR" sz="2300" b="1" dirty="0" smtClean="0">
                <a:latin typeface="Arial" panose="020B0604020202020204" pitchFamily="34" charset="0"/>
                <a:cs typeface="Arial" panose="020B0604020202020204" pitchFamily="34" charset="0"/>
              </a:rPr>
              <a:t>Aurai-je </a:t>
            </a:r>
            <a:r>
              <a:rPr lang="fr-FR" sz="2300" b="1" dirty="0">
                <a:latin typeface="Arial" panose="020B0604020202020204" pitchFamily="34" charset="0"/>
                <a:cs typeface="Arial" panose="020B0604020202020204" pitchFamily="34" charset="0"/>
              </a:rPr>
              <a:t>une qualification si je réussis à obtenir la bourse</a:t>
            </a:r>
            <a:r>
              <a:rPr lang="en-US" sz="2300" b="1" dirty="0">
                <a:latin typeface="Arial" panose="020B0604020202020204" pitchFamily="34" charset="0"/>
                <a:cs typeface="Arial" panose="020B0604020202020204" pitchFamily="34" charset="0"/>
              </a:rPr>
              <a:t>?</a:t>
            </a:r>
          </a:p>
          <a:p>
            <a:pPr marL="800100" lvl="1" indent="-342900">
              <a:spcBef>
                <a:spcPts val="600"/>
              </a:spcBef>
              <a:buFont typeface="Arial" panose="020B0604020202020204" pitchFamily="34" charset="0"/>
              <a:buChar char="•"/>
            </a:pPr>
            <a:r>
              <a:rPr lang="fr-FR" sz="2300" dirty="0">
                <a:latin typeface="Arial" panose="020B0604020202020204" pitchFamily="34" charset="0"/>
                <a:cs typeface="Arial" panose="020B0604020202020204" pitchFamily="34" charset="0"/>
              </a:rPr>
              <a:t>Les boursiers obtiendront un certificat de fin d'études du programme de bourse Kofi Annan en santé </a:t>
            </a:r>
            <a:r>
              <a:rPr lang="fr-FR" sz="2300" dirty="0" smtClean="0">
                <a:latin typeface="Arial" panose="020B0604020202020204" pitchFamily="34" charset="0"/>
                <a:cs typeface="Arial" panose="020B0604020202020204" pitchFamily="34" charset="0"/>
              </a:rPr>
              <a:t>publique.</a:t>
            </a:r>
            <a:endParaRPr lang="en-US"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3596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4711</TotalTime>
  <Words>479</Words>
  <Application>Microsoft Office PowerPoint</Application>
  <PresentationFormat>Personnalisé</PresentationFormat>
  <Paragraphs>32</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Office Theme</vt:lpstr>
      <vt:lpstr>Présentation PowerPoint</vt:lpstr>
      <vt:lpstr>Présentation PowerPoint</vt:lpstr>
      <vt:lpstr>Présentation PowerPoint</vt:lpstr>
      <vt:lpstr>Présentation PowerPoint</vt:lpstr>
      <vt:lpstr>Présentation PowerPoint</vt:lpstr>
      <vt:lpstr>Présentation PowerPoint</vt:lpstr>
    </vt:vector>
  </TitlesOfParts>
  <Company>HP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Sergut</dc:creator>
  <cp:lastModifiedBy>hp</cp:lastModifiedBy>
  <cp:revision>308</cp:revision>
  <dcterms:created xsi:type="dcterms:W3CDTF">2020-08-17T00:29:30Z</dcterms:created>
  <dcterms:modified xsi:type="dcterms:W3CDTF">2020-12-11T09:45:22Z</dcterms:modified>
</cp:coreProperties>
</file>