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6" r:id="rId2"/>
    <p:sldId id="2141411433" r:id="rId3"/>
    <p:sldId id="214141143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241"/>
    <a:srgbClr val="53575A"/>
    <a:srgbClr val="348F41"/>
    <a:srgbClr val="F2C4CF"/>
    <a:srgbClr val="24D086"/>
    <a:srgbClr val="FFD966"/>
    <a:srgbClr val="B4A269"/>
    <a:srgbClr val="996633"/>
    <a:srgbClr val="DD7E6B"/>
    <a:srgbClr val="852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5" autoAdjust="0"/>
    <p:restoredTop sz="93979" autoAdjust="0"/>
  </p:normalViewPr>
  <p:slideViewPr>
    <p:cSldViewPr snapToGrid="0">
      <p:cViewPr>
        <p:scale>
          <a:sx n="96" d="100"/>
          <a:sy n="96" d="100"/>
        </p:scale>
        <p:origin x="-211" y="-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530EF-E3CE-46EB-A21B-999925EA5480}" type="datetimeFigureOut">
              <a:rPr lang="en-US" smtClean="0"/>
              <a:t>12/11/2020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6801C5-9AA7-4C2E-8FE2-F853E3CAA86B}" type="slidenum">
              <a:rPr lang="en-US" smtClean="0"/>
              <a:t>‹N°›</a:t>
            </a:fld>
            <a:endParaRPr lang="en-US"/>
          </a:p>
        </p:txBody>
      </p:sp>
    </p:spTree>
    <p:extLst>
      <p:ext uri="{BB962C8B-B14F-4D97-AF65-F5344CB8AC3E}">
        <p14:creationId xmlns:p14="http://schemas.microsoft.com/office/powerpoint/2010/main" val="4149491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F38B6-9E0F-4A82-B5B9-76DB0CB19499}"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DB6EF-011E-4DE3-B60E-96BB170F2B42}" type="slidenum">
              <a:rPr lang="en-US" smtClean="0"/>
              <a:t>‹N°›</a:t>
            </a:fld>
            <a:endParaRPr lang="en-US"/>
          </a:p>
        </p:txBody>
      </p:sp>
    </p:spTree>
    <p:extLst>
      <p:ext uri="{BB962C8B-B14F-4D97-AF65-F5344CB8AC3E}">
        <p14:creationId xmlns:p14="http://schemas.microsoft.com/office/powerpoint/2010/main" val="15196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2204" y="248526"/>
            <a:ext cx="2662764" cy="112452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032" y="304614"/>
            <a:ext cx="2397141" cy="1012352"/>
          </a:xfrm>
          <a:prstGeom prst="rect">
            <a:avLst/>
          </a:prstGeom>
        </p:spPr>
      </p:pic>
    </p:spTree>
    <p:extLst>
      <p:ext uri="{BB962C8B-B14F-4D97-AF65-F5344CB8AC3E}">
        <p14:creationId xmlns:p14="http://schemas.microsoft.com/office/powerpoint/2010/main" val="77798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411319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86197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83918"/>
            <a:ext cx="12192000" cy="67408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816600" y="6311900"/>
            <a:ext cx="558799" cy="365125"/>
          </a:xfrm>
          <a:prstGeom prst="rect">
            <a:avLst/>
          </a:prstGeom>
        </p:spPr>
        <p:txBody>
          <a:bodyPr/>
          <a:lstStyle>
            <a:lvl1pPr>
              <a:defRPr>
                <a:solidFill>
                  <a:schemeClr val="bg1"/>
                </a:solidFill>
              </a:defRPr>
            </a:lvl1pPr>
          </a:lstStyle>
          <a:p>
            <a:fld id="{029C5495-4B11-4554-A256-8B9470E1F63C}" type="slidenum">
              <a:rPr lang="en-US" smtClean="0"/>
              <a:pPr/>
              <a:t>‹N°›</a:t>
            </a:fld>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7409" y="6191156"/>
            <a:ext cx="1436391" cy="606611"/>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10" y="6244429"/>
            <a:ext cx="1293104" cy="546099"/>
          </a:xfrm>
          <a:prstGeom prst="rect">
            <a:avLst/>
          </a:prstGeom>
        </p:spPr>
      </p:pic>
    </p:spTree>
    <p:extLst>
      <p:ext uri="{BB962C8B-B14F-4D97-AF65-F5344CB8AC3E}">
        <p14:creationId xmlns:p14="http://schemas.microsoft.com/office/powerpoint/2010/main" val="164279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79133"/>
            <a:ext cx="6635750" cy="758608"/>
          </a:xfrm>
        </p:spPr>
        <p:txBody>
          <a:bodyPr anchor="b"/>
          <a:lstStyle>
            <a:lvl1pPr>
              <a:defRPr sz="6000">
                <a:solidFill>
                  <a:schemeClr val="bg1"/>
                </a:solidFill>
              </a:defRPr>
            </a:lvl1pPr>
          </a:lstStyle>
          <a:p>
            <a:r>
              <a:rPr lang="en-US" dirty="0"/>
              <a:t>Title</a:t>
            </a:r>
          </a:p>
        </p:txBody>
      </p:sp>
      <p:sp>
        <p:nvSpPr>
          <p:cNvPr id="3" name="Text Placeholder 2"/>
          <p:cNvSpPr>
            <a:spLocks noGrp="1"/>
          </p:cNvSpPr>
          <p:nvPr>
            <p:ph type="body" idx="1"/>
          </p:nvPr>
        </p:nvSpPr>
        <p:spPr>
          <a:xfrm>
            <a:off x="831850" y="4589463"/>
            <a:ext cx="66357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147" y="6121637"/>
            <a:ext cx="1399774" cy="59213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421" y="6183300"/>
            <a:ext cx="1254008" cy="530473"/>
          </a:xfrm>
          <a:prstGeom prst="rect">
            <a:avLst/>
          </a:prstGeom>
        </p:spPr>
      </p:pic>
      <p:cxnSp>
        <p:nvCxnSpPr>
          <p:cNvPr id="14" name="Straight Connector 13"/>
          <p:cNvCxnSpPr/>
          <p:nvPr userDrawn="1"/>
        </p:nvCxnSpPr>
        <p:spPr>
          <a:xfrm>
            <a:off x="831850" y="6080025"/>
            <a:ext cx="10458584" cy="9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885524"/>
          </a:xfrm>
          <a:prstGeom prst="rect">
            <a:avLst/>
          </a:prstGeom>
        </p:spPr>
      </p:pic>
    </p:spTree>
    <p:extLst>
      <p:ext uri="{BB962C8B-B14F-4D97-AF65-F5344CB8AC3E}">
        <p14:creationId xmlns:p14="http://schemas.microsoft.com/office/powerpoint/2010/main" val="3770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816600" y="6311900"/>
            <a:ext cx="558799" cy="365125"/>
          </a:xfrm>
          <a:prstGeom prst="rect">
            <a:avLst/>
          </a:prstGeom>
        </p:spPr>
        <p:txBody>
          <a:bodyPr/>
          <a:lstStyle/>
          <a:p>
            <a:fld id="{029C5495-4B11-4554-A256-8B9470E1F63C}" type="slidenum">
              <a:rPr lang="en-US" smtClean="0"/>
              <a:t>‹N°›</a:t>
            </a:fld>
            <a:endParaRPr lang="en-US" dirty="0"/>
          </a:p>
        </p:txBody>
      </p:sp>
    </p:spTree>
    <p:extLst>
      <p:ext uri="{BB962C8B-B14F-4D97-AF65-F5344CB8AC3E}">
        <p14:creationId xmlns:p14="http://schemas.microsoft.com/office/powerpoint/2010/main" val="300010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310357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16934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181945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211821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313355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5816600" y="6311900"/>
            <a:ext cx="558799" cy="365125"/>
          </a:xfrm>
          <a:prstGeom prst="rect">
            <a:avLst/>
          </a:prstGeom>
        </p:spPr>
        <p:txBody>
          <a:bodyPr/>
          <a:lstStyle/>
          <a:p>
            <a:fld id="{029C5495-4B11-4554-A256-8B9470E1F63C}" type="slidenum">
              <a:rPr lang="en-US" smtClean="0"/>
              <a:t>‹N°›</a:t>
            </a:fld>
            <a:endParaRPr lang="en-US" dirty="0"/>
          </a:p>
        </p:txBody>
      </p:sp>
    </p:spTree>
    <p:extLst>
      <p:ext uri="{BB962C8B-B14F-4D97-AF65-F5344CB8AC3E}">
        <p14:creationId xmlns:p14="http://schemas.microsoft.com/office/powerpoint/2010/main" val="419425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8635" y="1990023"/>
            <a:ext cx="10309492" cy="2877953"/>
          </a:xfrm>
          <a:noFill/>
        </p:spPr>
        <p:txBody>
          <a:bodyPr>
            <a:noAutofit/>
          </a:bodyPr>
          <a:lstStyle/>
          <a:p>
            <a:pPr>
              <a:lnSpc>
                <a:spcPct val="100000"/>
              </a:lnSpc>
            </a:pPr>
            <a:r>
              <a:rPr lang="en-US" sz="4400" b="1" dirty="0">
                <a:solidFill>
                  <a:schemeClr val="bg1"/>
                </a:solidFill>
                <a:latin typeface="Arial" panose="020B0604020202020204" pitchFamily="34" charset="0"/>
                <a:cs typeface="Arial" panose="020B0604020202020204" pitchFamily="34" charset="0"/>
              </a:rPr>
              <a:t>KOFI ANNAN FELLOWSHIP</a:t>
            </a:r>
          </a:p>
          <a:p>
            <a:pPr>
              <a:lnSpc>
                <a:spcPct val="100000"/>
              </a:lnSpc>
            </a:pPr>
            <a:endParaRPr lang="en-US" dirty="0">
              <a:solidFill>
                <a:schemeClr val="bg1"/>
              </a:solidFill>
              <a:latin typeface="Arial" panose="020B0604020202020204" pitchFamily="34" charset="0"/>
              <a:cs typeface="Arial" panose="020B0604020202020204" pitchFamily="34" charset="0"/>
            </a:endParaRPr>
          </a:p>
          <a:p>
            <a:pPr>
              <a:lnSpc>
                <a:spcPct val="100000"/>
              </a:lnSpc>
            </a:pPr>
            <a:r>
              <a:rPr lang="en-US" dirty="0">
                <a:solidFill>
                  <a:schemeClr val="bg1"/>
                </a:solidFill>
                <a:latin typeface="Arial" panose="020B0604020202020204" pitchFamily="34" charset="0"/>
                <a:cs typeface="Arial" panose="020B0604020202020204" pitchFamily="34" charset="0"/>
              </a:rPr>
              <a:t>Frequently Asked Questions by applicants</a:t>
            </a:r>
          </a:p>
          <a:p>
            <a:r>
              <a:rPr lang="en-US" sz="2000" dirty="0">
                <a:solidFill>
                  <a:schemeClr val="bg1"/>
                </a:solidFill>
                <a:latin typeface="Arial" panose="020B0604020202020204" pitchFamily="34" charset="0"/>
                <a:cs typeface="Arial" panose="020B0604020202020204" pitchFamily="34" charset="0"/>
              </a:rPr>
              <a:t>AFRICA CDC</a:t>
            </a:r>
          </a:p>
          <a:p>
            <a:endParaRPr lang="en-US" sz="2000" dirty="0">
              <a:solidFill>
                <a:schemeClr val="bg1"/>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908635" y="5588628"/>
            <a:ext cx="10309492" cy="411568"/>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spc="300" dirty="0">
                <a:solidFill>
                  <a:schemeClr val="bg1"/>
                </a:solidFill>
                <a:latin typeface="Arial" panose="020B0604020202020204" pitchFamily="34" charset="0"/>
                <a:cs typeface="Arial" panose="020B0604020202020204" pitchFamily="34" charset="0"/>
              </a:rPr>
              <a:t>DECEMBER 2020</a:t>
            </a:r>
          </a:p>
          <a:p>
            <a:endParaRPr lang="en-US" sz="16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82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35898" y="68079"/>
            <a:ext cx="11180478"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ar-SA" sz="2500" b="1" dirty="0">
                <a:latin typeface="Arial" panose="020B0604020202020204" pitchFamily="34" charset="0"/>
                <a:cs typeface="Arial" panose="020B0604020202020204" pitchFamily="34" charset="0"/>
              </a:rPr>
              <a:t>أسئلة متكررة من المتقدمين</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428626" y="961442"/>
            <a:ext cx="11277600" cy="4755148"/>
          </a:xfrm>
          <a:prstGeom prst="rect">
            <a:avLst/>
          </a:prstGeom>
          <a:noFill/>
        </p:spPr>
        <p:txBody>
          <a:bodyPr wrap="square" rtlCol="0">
            <a:spAutoFit/>
          </a:bodyPr>
          <a:lstStyle/>
          <a:p>
            <a:pPr algn="r" rtl="1">
              <a:spcBef>
                <a:spcPts val="600"/>
              </a:spcBef>
            </a:pPr>
            <a:r>
              <a:rPr lang="ar-SA" sz="1400" b="1" dirty="0">
                <a:latin typeface="Arial" panose="020B0604020202020204" pitchFamily="34" charset="0"/>
                <a:ea typeface="Calibri" panose="020F0502020204030204" pitchFamily="34" charset="0"/>
              </a:rPr>
              <a:t>عملية </a:t>
            </a:r>
            <a:r>
              <a:rPr lang="ar-SA" sz="1400" b="1" dirty="0" smtClean="0">
                <a:latin typeface="Arial" panose="020B0604020202020204" pitchFamily="34" charset="0"/>
                <a:ea typeface="Calibri" panose="020F0502020204030204" pitchFamily="34" charset="0"/>
              </a:rPr>
              <a:t>التقديم:</a:t>
            </a:r>
            <a:endParaRPr lang="ar-SA" sz="1400" b="1" dirty="0">
              <a:latin typeface="Arial" panose="020B0604020202020204" pitchFamily="34" charset="0"/>
              <a:ea typeface="Calibri" panose="020F0502020204030204" pitchFamily="34" charset="0"/>
            </a:endParaRPr>
          </a:p>
          <a:p>
            <a:pPr algn="r" rtl="1">
              <a:spcBef>
                <a:spcPts val="600"/>
              </a:spcBef>
            </a:pPr>
            <a:r>
              <a:rPr lang="ar-SA" sz="1400" b="1" dirty="0">
                <a:latin typeface="Arial" panose="020B0604020202020204" pitchFamily="34" charset="0"/>
                <a:ea typeface="Calibri" panose="020F0502020204030204" pitchFamily="34" charset="0"/>
              </a:rPr>
              <a:t>كيف أتقدم بطلب للحصول على زمالة كوفي عنان في قيادة الصحة العامة؟</a:t>
            </a:r>
          </a:p>
          <a:p>
            <a:pPr marL="285750" indent="-285750" algn="r" rtl="1">
              <a:spcBef>
                <a:spcPts val="600"/>
              </a:spcBef>
              <a:buFont typeface="Arial" panose="020B0604020202020204" pitchFamily="34" charset="0"/>
              <a:buChar char="•"/>
            </a:pPr>
            <a:r>
              <a:rPr lang="ar-SA" sz="1400" dirty="0">
                <a:latin typeface="Arial" panose="020B0604020202020204" pitchFamily="34" charset="0"/>
                <a:ea typeface="Calibri" panose="020F0502020204030204" pitchFamily="34" charset="0"/>
              </a:rPr>
              <a:t>اذهب إلى موقع مركز مكافحة الأمراض في أفريقيا: </a:t>
            </a:r>
            <a:r>
              <a:rPr lang="en-US" sz="1400" dirty="0">
                <a:latin typeface="Arial" panose="020B0604020202020204" pitchFamily="34" charset="0"/>
                <a:ea typeface="Calibri" panose="020F0502020204030204" pitchFamily="34" charset="0"/>
              </a:rPr>
              <a:t>www.africacdc.org</a:t>
            </a:r>
          </a:p>
          <a:p>
            <a:pPr marL="285750" indent="-285750" algn="r" rtl="1">
              <a:spcBef>
                <a:spcPts val="600"/>
              </a:spcBef>
              <a:buFont typeface="Arial" panose="020B0604020202020204" pitchFamily="34" charset="0"/>
              <a:buChar char="•"/>
            </a:pPr>
            <a:r>
              <a:rPr lang="ar-SA" sz="1400" dirty="0">
                <a:latin typeface="Arial" panose="020B0604020202020204" pitchFamily="34" charset="0"/>
                <a:ea typeface="Calibri" panose="020F0502020204030204" pitchFamily="34" charset="0"/>
              </a:rPr>
              <a:t>في موقع </a:t>
            </a:r>
            <a:r>
              <a:rPr lang="en-US" sz="1400" dirty="0">
                <a:latin typeface="Arial" panose="020B0604020202020204" pitchFamily="34" charset="0"/>
                <a:ea typeface="Calibri" panose="020F0502020204030204" pitchFamily="34" charset="0"/>
              </a:rPr>
              <a:t>Africa CDC ، </a:t>
            </a:r>
            <a:r>
              <a:rPr lang="ar-SA" sz="1400" dirty="0">
                <a:latin typeface="Arial" panose="020B0604020202020204" pitchFamily="34" charset="0"/>
                <a:ea typeface="Calibri" panose="020F0502020204030204" pitchFamily="34" charset="0"/>
              </a:rPr>
              <a:t>انتقل إلى علامة تبويب الفرص وانقر على صورة </a:t>
            </a:r>
            <a:r>
              <a:rPr lang="en-US" sz="1400" dirty="0">
                <a:latin typeface="Arial" panose="020B0604020202020204" pitchFamily="34" charset="0"/>
                <a:ea typeface="Calibri" panose="020F0502020204030204" pitchFamily="34" charset="0"/>
              </a:rPr>
              <a:t>Kofi Annan (</a:t>
            </a:r>
            <a:r>
              <a:rPr lang="ar-SA" sz="1400" dirty="0">
                <a:latin typeface="Arial" panose="020B0604020202020204" pitchFamily="34" charset="0"/>
                <a:ea typeface="Calibri" panose="020F0502020204030204" pitchFamily="34" charset="0"/>
              </a:rPr>
              <a:t>النسخة العربية أو الإنجليزية أو الفرنسية أو البرتغالية حسب لغتك المفضلة) للوصول إلى نموذج الطلب عبر الإنترنت</a:t>
            </a:r>
          </a:p>
          <a:p>
            <a:pPr marL="285750" indent="-285750" algn="r" rtl="1">
              <a:spcBef>
                <a:spcPts val="600"/>
              </a:spcBef>
              <a:buFont typeface="Arial" panose="020B0604020202020204" pitchFamily="34" charset="0"/>
              <a:buChar char="•"/>
            </a:pPr>
            <a:r>
              <a:rPr lang="ar-SA" sz="1400" dirty="0">
                <a:latin typeface="Arial" panose="020B0604020202020204" pitchFamily="34" charset="0"/>
                <a:ea typeface="Calibri" panose="020F0502020204030204" pitchFamily="34" charset="0"/>
              </a:rPr>
              <a:t>ملء استمارة الطلب على </a:t>
            </a:r>
            <a:r>
              <a:rPr lang="ar-SA" sz="1400" dirty="0" smtClean="0">
                <a:latin typeface="Arial" panose="020B0604020202020204" pitchFamily="34" charset="0"/>
                <a:ea typeface="Calibri" panose="020F0502020204030204" pitchFamily="34" charset="0"/>
              </a:rPr>
              <a:t>الانترنت </a:t>
            </a:r>
            <a:endParaRPr lang="ar-SA" sz="1400" dirty="0">
              <a:latin typeface="Arial" panose="020B0604020202020204" pitchFamily="34" charset="0"/>
              <a:ea typeface="Calibri" panose="020F0502020204030204" pitchFamily="34" charset="0"/>
            </a:endParaRPr>
          </a:p>
          <a:p>
            <a:pPr marL="285750" indent="-285750" algn="r" rtl="1">
              <a:spcBef>
                <a:spcPts val="600"/>
              </a:spcBef>
              <a:buFont typeface="Arial" panose="020B0604020202020204" pitchFamily="34" charset="0"/>
              <a:buChar char="•"/>
            </a:pPr>
            <a:r>
              <a:rPr lang="ar-SA" sz="1400" dirty="0">
                <a:latin typeface="Arial" panose="020B0604020202020204" pitchFamily="34" charset="0"/>
                <a:ea typeface="Calibri" panose="020F0502020204030204" pitchFamily="34" charset="0"/>
              </a:rPr>
              <a:t>قم بتنزيل نشرة إصدار الزمالة (بلغتك المفضلة) للاطلاع على المستندات المطلوبة وإرسالها بالبريد الإلكتروني إلى </a:t>
            </a:r>
            <a:r>
              <a:rPr lang="en-US" sz="1400" dirty="0">
                <a:latin typeface="Arial" panose="020B0604020202020204" pitchFamily="34" charset="0"/>
                <a:ea typeface="Calibri" panose="020F0502020204030204" pitchFamily="34" charset="0"/>
              </a:rPr>
              <a:t>KofiAnnanFellowship@africa-union.org</a:t>
            </a:r>
          </a:p>
          <a:p>
            <a:pPr marL="285750" indent="-285750" algn="r" rtl="1">
              <a:spcBef>
                <a:spcPts val="600"/>
              </a:spcBef>
              <a:buFont typeface="Arial" panose="020B0604020202020204" pitchFamily="34" charset="0"/>
              <a:buChar char="•"/>
            </a:pPr>
            <a:r>
              <a:rPr lang="ar-SA" sz="1400" dirty="0">
                <a:latin typeface="Arial" panose="020B0604020202020204" pitchFamily="34" charset="0"/>
                <a:ea typeface="Calibri" panose="020F0502020204030204" pitchFamily="34" charset="0"/>
              </a:rPr>
              <a:t>يرجى الإشارة إلى "برنامج زمالة كوفي عنان" في موضوع بريدك الإلكتروني.</a:t>
            </a:r>
          </a:p>
          <a:p>
            <a:pPr algn="r" rtl="1">
              <a:spcBef>
                <a:spcPts val="600"/>
              </a:spcBef>
            </a:pPr>
            <a:r>
              <a:rPr lang="ar-SA" sz="1400" b="1" dirty="0">
                <a:latin typeface="Arial" panose="020B0604020202020204" pitchFamily="34" charset="0"/>
                <a:ea typeface="Calibri" panose="020F0502020204030204" pitchFamily="34" charset="0"/>
              </a:rPr>
              <a:t>معايير </a:t>
            </a:r>
            <a:r>
              <a:rPr lang="ar-SA" sz="1400" b="1" dirty="0" smtClean="0">
                <a:latin typeface="Arial" panose="020B0604020202020204" pitchFamily="34" charset="0"/>
                <a:ea typeface="Calibri" panose="020F0502020204030204" pitchFamily="34" charset="0"/>
              </a:rPr>
              <a:t>القبول :</a:t>
            </a:r>
            <a:endParaRPr lang="ar-SA" sz="1400" b="1" dirty="0">
              <a:latin typeface="Arial" panose="020B0604020202020204" pitchFamily="34" charset="0"/>
              <a:ea typeface="Calibri" panose="020F0502020204030204" pitchFamily="34" charset="0"/>
            </a:endParaRPr>
          </a:p>
          <a:p>
            <a:pPr algn="r" rtl="1">
              <a:spcBef>
                <a:spcPts val="600"/>
              </a:spcBef>
            </a:pPr>
            <a:r>
              <a:rPr lang="ar-SA" sz="1400" b="1" dirty="0" smtClean="0">
                <a:latin typeface="Arial" panose="020B0604020202020204" pitchFamily="34" charset="0"/>
                <a:ea typeface="Calibri" panose="020F0502020204030204" pitchFamily="34" charset="0"/>
              </a:rPr>
              <a:t>1. هل </a:t>
            </a:r>
            <a:r>
              <a:rPr lang="ar-SA" sz="1400" b="1" dirty="0">
                <a:latin typeface="Arial" panose="020B0604020202020204" pitchFamily="34" charset="0"/>
                <a:ea typeface="Calibri" panose="020F0502020204030204" pitchFamily="34" charset="0"/>
              </a:rPr>
              <a:t>لا يزال بإمكاني التقديم إذا كنت بصدد الحصول على درجة الماجستير؟</a:t>
            </a:r>
          </a:p>
          <a:p>
            <a:pPr algn="r" rtl="1">
              <a:spcBef>
                <a:spcPts val="600"/>
              </a:spcBef>
            </a:pPr>
            <a:r>
              <a:rPr lang="ar-SA" sz="1400" dirty="0">
                <a:latin typeface="Arial" panose="020B0604020202020204" pitchFamily="34" charset="0"/>
                <a:ea typeface="Calibri" panose="020F0502020204030204" pitchFamily="34" charset="0"/>
              </a:rPr>
              <a:t>سيتم النظر فقط في المتقدمين الحاصلين بالفعل على درجة الدراسات العليا</a:t>
            </a:r>
          </a:p>
          <a:p>
            <a:pPr algn="r" rtl="1">
              <a:spcBef>
                <a:spcPts val="600"/>
              </a:spcBef>
            </a:pPr>
            <a:r>
              <a:rPr lang="ar-SA" sz="1400" b="1" dirty="0" smtClean="0">
                <a:latin typeface="Arial" panose="020B0604020202020204" pitchFamily="34" charset="0"/>
                <a:ea typeface="Calibri" panose="020F0502020204030204" pitchFamily="34" charset="0"/>
              </a:rPr>
              <a:t>2. هل </a:t>
            </a:r>
            <a:r>
              <a:rPr lang="ar-SA" sz="1400" b="1" dirty="0">
                <a:latin typeface="Arial" panose="020B0604020202020204" pitchFamily="34" charset="0"/>
                <a:ea typeface="Calibri" panose="020F0502020204030204" pitchFamily="34" charset="0"/>
              </a:rPr>
              <a:t>لا يزال بإمكاني التقديم إذا كنت لا أعمل حاليًا؟ (على سبيل المثال ، القيام بخدمة المجتمع ، البحث عن وظيفة وما إلى ذلك)؟</a:t>
            </a:r>
          </a:p>
          <a:p>
            <a:pPr algn="r" rtl="1">
              <a:spcBef>
                <a:spcPts val="600"/>
              </a:spcBef>
            </a:pPr>
            <a:r>
              <a:rPr lang="ar-SA" sz="1400" dirty="0">
                <a:latin typeface="Arial" panose="020B0604020202020204" pitchFamily="34" charset="0"/>
                <a:ea typeface="Calibri" panose="020F0502020204030204" pitchFamily="34" charset="0"/>
              </a:rPr>
              <a:t>سيتم النظر فقط في المتقدمين الذين يعملون حاليًا بدوام كامل في أي مجال من مجالات الصحة العامة ، في مؤسسة خاصة أو عامة في إفريقيا. </a:t>
            </a:r>
            <a:r>
              <a:rPr lang="ar-SA" sz="1400" dirty="0" smtClean="0">
                <a:latin typeface="Arial" panose="020B0604020202020204" pitchFamily="34" charset="0"/>
                <a:ea typeface="Calibri" panose="020F0502020204030204" pitchFamily="34" charset="0"/>
              </a:rPr>
              <a:t>وهذا </a:t>
            </a:r>
            <a:r>
              <a:rPr lang="ar-SA" sz="1400" dirty="0">
                <a:latin typeface="Arial" panose="020B0604020202020204" pitchFamily="34" charset="0"/>
                <a:ea typeface="Calibri" panose="020F0502020204030204" pitchFamily="34" charset="0"/>
              </a:rPr>
              <a:t>لضمان قدرة المتقدمين على نقل المهارات المكتسبة </a:t>
            </a:r>
            <a:r>
              <a:rPr lang="ar-SA" sz="1400" dirty="0" smtClean="0">
                <a:latin typeface="Arial" panose="020B0604020202020204" pitchFamily="34" charset="0"/>
                <a:ea typeface="Calibri" panose="020F0502020204030204" pitchFamily="34" charset="0"/>
              </a:rPr>
              <a:t>من هذه </a:t>
            </a:r>
            <a:r>
              <a:rPr lang="ar-SA" sz="1400" dirty="0">
                <a:latin typeface="Arial" panose="020B0604020202020204" pitchFamily="34" charset="0"/>
                <a:ea typeface="Calibri" panose="020F0502020204030204" pitchFamily="34" charset="0"/>
              </a:rPr>
              <a:t>الزمالة إلى مؤسساتهم الحالية وللمساعدة في تطوير مشروع تحدي القيادة كجزء من </a:t>
            </a:r>
            <a:r>
              <a:rPr lang="ar-SA" sz="1400" dirty="0" smtClean="0">
                <a:latin typeface="Arial" panose="020B0604020202020204" pitchFamily="34" charset="0"/>
                <a:ea typeface="Calibri" panose="020F0502020204030204" pitchFamily="34" charset="0"/>
              </a:rPr>
              <a:t>الزمالة.</a:t>
            </a:r>
            <a:endParaRPr lang="ar-SA" sz="1400" dirty="0">
              <a:latin typeface="Arial" panose="020B0604020202020204" pitchFamily="34" charset="0"/>
              <a:ea typeface="Calibri" panose="020F0502020204030204" pitchFamily="34" charset="0"/>
            </a:endParaRPr>
          </a:p>
          <a:p>
            <a:pPr algn="r" rtl="1">
              <a:spcBef>
                <a:spcPts val="600"/>
              </a:spcBef>
            </a:pPr>
            <a:r>
              <a:rPr lang="ar-SA" sz="1400" b="1" dirty="0" smtClean="0">
                <a:latin typeface="Arial" panose="020B0604020202020204" pitchFamily="34" charset="0"/>
                <a:ea typeface="Calibri" panose="020F0502020204030204" pitchFamily="34" charset="0"/>
              </a:rPr>
              <a:t>3. هل </a:t>
            </a:r>
            <a:r>
              <a:rPr lang="ar-SA" sz="1400" b="1" dirty="0">
                <a:latin typeface="Arial" panose="020B0604020202020204" pitchFamily="34" charset="0"/>
                <a:ea typeface="Calibri" panose="020F0502020204030204" pitchFamily="34" charset="0"/>
              </a:rPr>
              <a:t>أحتاج إلى شهادة في الصحة العامة للتقدم بطلب للحصول على الزمالة؟</a:t>
            </a:r>
          </a:p>
          <a:p>
            <a:pPr algn="r" rtl="1">
              <a:spcBef>
                <a:spcPts val="600"/>
              </a:spcBef>
            </a:pPr>
            <a:r>
              <a:rPr lang="ar-SA" sz="1400" dirty="0">
                <a:latin typeface="Arial" panose="020B0604020202020204" pitchFamily="34" charset="0"/>
                <a:ea typeface="Calibri" panose="020F0502020204030204" pitchFamily="34" charset="0"/>
              </a:rPr>
              <a:t>سنقبل الطلبات المقدمة من الأفراد الحاصلين على درجة الدراسات العليا ذات الصلة في مجال يتعلق بالصحة العامة مثل الطب وصحة الحيوان واقتصاديات الصحة وعلم الأوبئة والتغذية </a:t>
            </a:r>
            <a:r>
              <a:rPr lang="ar-SA" sz="1400" dirty="0" smtClean="0">
                <a:latin typeface="Arial" panose="020B0604020202020204" pitchFamily="34" charset="0"/>
                <a:ea typeface="Calibri" panose="020F0502020204030204" pitchFamily="34" charset="0"/>
              </a:rPr>
              <a:t>ودراسة </a:t>
            </a:r>
            <a:r>
              <a:rPr lang="ar-SA" sz="1400" dirty="0">
                <a:latin typeface="Arial" panose="020B0604020202020204" pitchFamily="34" charset="0"/>
                <a:ea typeface="Calibri" panose="020F0502020204030204" pitchFamily="34" charset="0"/>
              </a:rPr>
              <a:t>إحصائية للسكان</a:t>
            </a:r>
            <a:endParaRPr lang="en-US" sz="1400" dirty="0">
              <a:latin typeface="Arial" panose="020B0604020202020204" pitchFamily="34" charset="0"/>
            </a:endParaRPr>
          </a:p>
        </p:txBody>
      </p:sp>
    </p:spTree>
    <p:extLst>
      <p:ext uri="{BB962C8B-B14F-4D97-AF65-F5344CB8AC3E}">
        <p14:creationId xmlns:p14="http://schemas.microsoft.com/office/powerpoint/2010/main" val="185452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59145" y="68079"/>
            <a:ext cx="10965323"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ar-SA" sz="2500" b="1" dirty="0">
                <a:latin typeface="Arial" panose="020B0604020202020204" pitchFamily="34" charset="0"/>
                <a:cs typeface="Arial" panose="020B0604020202020204" pitchFamily="34" charset="0"/>
              </a:rPr>
              <a:t>أسئلة متكررة من المتقدمين</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571500" y="961442"/>
            <a:ext cx="11095810" cy="4678204"/>
          </a:xfrm>
          <a:prstGeom prst="rect">
            <a:avLst/>
          </a:prstGeom>
          <a:noFill/>
        </p:spPr>
        <p:txBody>
          <a:bodyPr wrap="square" rtlCol="0">
            <a:spAutoFit/>
          </a:bodyPr>
          <a:lstStyle/>
          <a:p>
            <a:pPr algn="r" rtl="1">
              <a:spcBef>
                <a:spcPts val="600"/>
              </a:spcBef>
            </a:pPr>
            <a:r>
              <a:rPr lang="ar-SA" sz="1400" b="1" dirty="0">
                <a:latin typeface="Arial" panose="020B0604020202020204" pitchFamily="34" charset="0"/>
                <a:ea typeface="Calibri" panose="020F0502020204030204" pitchFamily="34" charset="0"/>
              </a:rPr>
              <a:t>البرنامج السكني:</a:t>
            </a:r>
          </a:p>
          <a:p>
            <a:pPr algn="r" rtl="1">
              <a:spcBef>
                <a:spcPts val="600"/>
              </a:spcBef>
            </a:pPr>
            <a:r>
              <a:rPr lang="ar-SA" sz="1400" b="1" dirty="0" smtClean="0">
                <a:latin typeface="Arial" panose="020B0604020202020204" pitchFamily="34" charset="0"/>
                <a:ea typeface="Calibri" panose="020F0502020204030204" pitchFamily="34" charset="0"/>
              </a:rPr>
              <a:t>1- ماذا </a:t>
            </a:r>
            <a:r>
              <a:rPr lang="ar-SA" sz="1400" b="1" dirty="0">
                <a:latin typeface="Arial" panose="020B0604020202020204" pitchFamily="34" charset="0"/>
                <a:ea typeface="Calibri" panose="020F0502020204030204" pitchFamily="34" charset="0"/>
              </a:rPr>
              <a:t>يتضمن برنامج الإقامة لمدة 8 أسابيع؟</a:t>
            </a:r>
          </a:p>
          <a:p>
            <a:pPr algn="r" rtl="1">
              <a:spcBef>
                <a:spcPts val="600"/>
              </a:spcBef>
            </a:pPr>
            <a:r>
              <a:rPr lang="ar-SA" sz="1400" dirty="0">
                <a:latin typeface="Arial" panose="020B0604020202020204" pitchFamily="34" charset="0"/>
                <a:ea typeface="Calibri" panose="020F0502020204030204" pitchFamily="34" charset="0"/>
              </a:rPr>
              <a:t>كجزء من الزمالة ، سيكون هناك إقامة لمدة 8 أسابيع حيث سيكون الزملاء مقيمين في منظمات الصحة العامة الأفريقية الرائدة المحددة لمدة تتراوح من أسبوع إلى أسبوعين لكل منهم لتزويدهم بفرصة المشاركة مباشرة والتعلم من كبار قيادة المنظمة. سيتم تغطية جميع التكاليف المتعلقة بفترة 8 أسابيع من الإقامة من قبل </a:t>
            </a:r>
            <a:r>
              <a:rPr lang="ar-SA" sz="1400" dirty="0" smtClean="0">
                <a:latin typeface="Arial" panose="020B0604020202020204" pitchFamily="34" charset="0"/>
                <a:ea typeface="Calibri" panose="020F0502020204030204" pitchFamily="34" charset="0"/>
              </a:rPr>
              <a:t>المركزالافريقيي لمكافحة </a:t>
            </a:r>
            <a:r>
              <a:rPr lang="ar-SA" sz="1400" dirty="0">
                <a:latin typeface="Arial" panose="020B0604020202020204" pitchFamily="34" charset="0"/>
                <a:ea typeface="Calibri" panose="020F0502020204030204" pitchFamily="34" charset="0"/>
              </a:rPr>
              <a:t>الأمراض </a:t>
            </a:r>
            <a:r>
              <a:rPr lang="ar-SA" sz="1400" dirty="0" smtClean="0">
                <a:latin typeface="Arial" panose="020B0604020202020204" pitchFamily="34" charset="0"/>
                <a:ea typeface="Calibri" panose="020F0502020204030204" pitchFamily="34" charset="0"/>
              </a:rPr>
              <a:t>و الوقاية منها.</a:t>
            </a:r>
            <a:endParaRPr lang="ar-SA" sz="1400" dirty="0">
              <a:latin typeface="Arial" panose="020B0604020202020204" pitchFamily="34" charset="0"/>
              <a:ea typeface="Calibri" panose="020F0502020204030204" pitchFamily="34" charset="0"/>
            </a:endParaRPr>
          </a:p>
          <a:p>
            <a:pPr algn="r" rtl="1">
              <a:spcBef>
                <a:spcPts val="600"/>
              </a:spcBef>
            </a:pPr>
            <a:r>
              <a:rPr lang="ar-SA" sz="1400" b="1" dirty="0" smtClean="0">
                <a:latin typeface="Arial" panose="020B0604020202020204" pitchFamily="34" charset="0"/>
                <a:ea typeface="Calibri" panose="020F0502020204030204" pitchFamily="34" charset="0"/>
              </a:rPr>
              <a:t>2- ما </a:t>
            </a:r>
            <a:r>
              <a:rPr lang="ar-SA" sz="1400" b="1" dirty="0">
                <a:latin typeface="Arial" panose="020B0604020202020204" pitchFamily="34" charset="0"/>
                <a:ea typeface="Calibri" panose="020F0502020204030204" pitchFamily="34" charset="0"/>
              </a:rPr>
              <a:t>الدولة التي ستستضيف البرنامج السكني للزمالة؟</a:t>
            </a:r>
          </a:p>
          <a:p>
            <a:pPr algn="r" rtl="1">
              <a:spcBef>
                <a:spcPts val="600"/>
              </a:spcBef>
            </a:pPr>
            <a:r>
              <a:rPr lang="ar-SA" sz="1400" dirty="0">
                <a:latin typeface="Arial" panose="020B0604020202020204" pitchFamily="34" charset="0"/>
                <a:ea typeface="Calibri" panose="020F0502020204030204" pitchFamily="34" charset="0"/>
              </a:rPr>
              <a:t>سيتم إبلاغ المؤسسات والبلدان المضيفة للمتقدمين الناجحين وقد تشمل منظمة الصحة العالمية </a:t>
            </a:r>
            <a:r>
              <a:rPr lang="ar-SA" sz="1400" dirty="0" smtClean="0">
                <a:latin typeface="Arial" panose="020B0604020202020204" pitchFamily="34" charset="0"/>
                <a:ea typeface="Calibri" panose="020F0502020204030204" pitchFamily="34" charset="0"/>
              </a:rPr>
              <a:t> </a:t>
            </a:r>
            <a:r>
              <a:rPr lang="en-US" sz="1400" dirty="0" smtClean="0">
                <a:latin typeface="Arial" panose="020B0604020202020204" pitchFamily="34" charset="0"/>
                <a:ea typeface="Calibri" panose="020F0502020204030204" pitchFamily="34" charset="0"/>
                <a:cs typeface="Arial" panose="020B0604020202020204" pitchFamily="34" charset="0"/>
              </a:rPr>
              <a:t>AFRO </a:t>
            </a:r>
            <a:r>
              <a:rPr lang="ar-SA" sz="1400" dirty="0">
                <a:latin typeface="Arial" panose="020B0604020202020204" pitchFamily="34" charset="0"/>
                <a:ea typeface="Calibri" panose="020F0502020204030204" pitchFamily="34" charset="0"/>
              </a:rPr>
              <a:t>وبنك التنمية الأفريقي ومفوضية الاتحاد الأفريقي </a:t>
            </a:r>
            <a:r>
              <a:rPr lang="ar-SA" sz="1400" dirty="0" smtClean="0">
                <a:latin typeface="Arial" panose="020B0604020202020204" pitchFamily="34" charset="0"/>
                <a:ea typeface="Calibri" panose="020F0502020204030204" pitchFamily="34" charset="0"/>
              </a:rPr>
              <a:t>و المركزالافريقيي </a:t>
            </a:r>
            <a:r>
              <a:rPr lang="ar-SA" sz="1400" dirty="0">
                <a:latin typeface="Arial" panose="020B0604020202020204" pitchFamily="34" charset="0"/>
                <a:ea typeface="Calibri" panose="020F0502020204030204" pitchFamily="34" charset="0"/>
              </a:rPr>
              <a:t>لمكافحة الأمراض و الوقاية </a:t>
            </a:r>
            <a:r>
              <a:rPr lang="ar-SA" sz="1400" dirty="0" smtClean="0">
                <a:latin typeface="Arial" panose="020B0604020202020204" pitchFamily="34" charset="0"/>
                <a:ea typeface="Calibri" panose="020F0502020204030204" pitchFamily="34" charset="0"/>
              </a:rPr>
              <a:t>منها</a:t>
            </a:r>
          </a:p>
          <a:p>
            <a:pPr algn="r" rtl="1">
              <a:spcBef>
                <a:spcPts val="600"/>
              </a:spcBef>
            </a:pPr>
            <a:r>
              <a:rPr lang="ar-SA" sz="1400" dirty="0" smtClean="0">
                <a:latin typeface="Arial" panose="020B0604020202020204" pitchFamily="34" charset="0"/>
                <a:ea typeface="Calibri" panose="020F0502020204030204" pitchFamily="34" charset="0"/>
              </a:rPr>
              <a:t> </a:t>
            </a:r>
            <a:r>
              <a:rPr lang="ar-SA" sz="1400" b="1" dirty="0" smtClean="0">
                <a:latin typeface="Arial" panose="020B0604020202020204" pitchFamily="34" charset="0"/>
                <a:ea typeface="Calibri" panose="020F0502020204030204" pitchFamily="34" charset="0"/>
              </a:rPr>
              <a:t>3- هل </a:t>
            </a:r>
            <a:r>
              <a:rPr lang="ar-SA" sz="1400" b="1" dirty="0">
                <a:latin typeface="Arial" panose="020B0604020202020204" pitchFamily="34" charset="0"/>
                <a:ea typeface="Calibri" panose="020F0502020204030204" pitchFamily="34" charset="0"/>
              </a:rPr>
              <a:t>يتعين على جميع الزملاء إكمال برنامج 8 أسابيع؟</a:t>
            </a:r>
          </a:p>
          <a:p>
            <a:pPr algn="r" rtl="1">
              <a:spcBef>
                <a:spcPts val="600"/>
              </a:spcBef>
            </a:pPr>
            <a:r>
              <a:rPr lang="ar-SA" sz="1400" dirty="0">
                <a:latin typeface="Arial" panose="020B0604020202020204" pitchFamily="34" charset="0"/>
                <a:ea typeface="Calibri" panose="020F0502020204030204" pitchFamily="34" charset="0"/>
              </a:rPr>
              <a:t>نعم ، يُطلب من جميع </a:t>
            </a:r>
            <a:r>
              <a:rPr lang="ar-SA" sz="1400" dirty="0" smtClean="0">
                <a:latin typeface="Arial" panose="020B0604020202020204" pitchFamily="34" charset="0"/>
                <a:ea typeface="Calibri" panose="020F0502020204030204" pitchFamily="34" charset="0"/>
              </a:rPr>
              <a:t>الزملاء  </a:t>
            </a:r>
            <a:r>
              <a:rPr lang="ar-SA" sz="1400" dirty="0">
                <a:latin typeface="Arial" panose="020B0604020202020204" pitchFamily="34" charset="0"/>
                <a:ea typeface="Calibri" panose="020F0502020204030204" pitchFamily="34" charset="0"/>
              </a:rPr>
              <a:t>المشاركة في إقامة لمدة ثمانية أسابيع حيث سيشكل ذلك جزءًا كبيرًا من التدريب على القيادة للزملاء. بالإضافة إلى ذلك ، سيكون هناك العديد من المحاضرين ومجموعات المناقشة ومشروع تحدي القيادة ليتم الانتهاء منه بين فترة الإقامة على مدى الزمالة التي تبلغ 12 شهرًا</a:t>
            </a:r>
          </a:p>
          <a:p>
            <a:pPr algn="r" rtl="1">
              <a:spcBef>
                <a:spcPts val="600"/>
              </a:spcBef>
            </a:pPr>
            <a:r>
              <a:rPr lang="ar-SA" sz="1400" b="1" dirty="0" smtClean="0">
                <a:latin typeface="Arial" panose="020B0604020202020204" pitchFamily="34" charset="0"/>
                <a:ea typeface="Calibri" panose="020F0502020204030204" pitchFamily="34" charset="0"/>
              </a:rPr>
              <a:t>4- هل </a:t>
            </a:r>
            <a:r>
              <a:rPr lang="ar-SA" sz="1400" b="1" dirty="0">
                <a:latin typeface="Arial" panose="020B0604020202020204" pitchFamily="34" charset="0"/>
                <a:ea typeface="Calibri" panose="020F0502020204030204" pitchFamily="34" charset="0"/>
              </a:rPr>
              <a:t>التنسيب المؤسسي السكني لمدة 8 أسابيع مستمر أم على مدى فترة زمنية؟</a:t>
            </a:r>
          </a:p>
          <a:p>
            <a:pPr algn="r" rtl="1">
              <a:spcBef>
                <a:spcPts val="600"/>
              </a:spcBef>
            </a:pPr>
            <a:r>
              <a:rPr lang="ar-SA" sz="1400" dirty="0">
                <a:latin typeface="Arial" panose="020B0604020202020204" pitchFamily="34" charset="0"/>
                <a:ea typeface="Calibri" panose="020F0502020204030204" pitchFamily="34" charset="0"/>
              </a:rPr>
              <a:t>سيتم توزيع فترة الإقامة على مدار عام الزمالة وسيتم مشاركة المزيد من التفاصيل مع المتقدمين الناجحين. ستكون الإقامة الأولى في </a:t>
            </a:r>
            <a:r>
              <a:rPr lang="en-US" sz="1400" dirty="0">
                <a:latin typeface="Arial" panose="020B0604020202020204" pitchFamily="34" charset="0"/>
                <a:ea typeface="Calibri" panose="020F0502020204030204" pitchFamily="34" charset="0"/>
                <a:cs typeface="Arial" panose="020B0604020202020204" pitchFamily="34" charset="0"/>
              </a:rPr>
              <a:t>Africa CDC </a:t>
            </a:r>
            <a:r>
              <a:rPr lang="ar-SA" sz="1400" dirty="0">
                <a:latin typeface="Arial" panose="020B0604020202020204" pitchFamily="34" charset="0"/>
                <a:ea typeface="Calibri" panose="020F0502020204030204" pitchFamily="34" charset="0"/>
              </a:rPr>
              <a:t>في إثيوبيا في نهاية فبراير / بداية مارس 2021.</a:t>
            </a:r>
          </a:p>
          <a:p>
            <a:pPr algn="r" rtl="1">
              <a:spcBef>
                <a:spcPts val="600"/>
              </a:spcBef>
            </a:pPr>
            <a:endParaRPr lang="ar-SA" sz="1400" b="1" dirty="0">
              <a:latin typeface="Arial" panose="020B0604020202020204" pitchFamily="34" charset="0"/>
              <a:ea typeface="Calibri" panose="020F0502020204030204" pitchFamily="34" charset="0"/>
            </a:endParaRPr>
          </a:p>
          <a:p>
            <a:pPr algn="r" rtl="1">
              <a:spcBef>
                <a:spcPts val="600"/>
              </a:spcBef>
            </a:pPr>
            <a:r>
              <a:rPr lang="ar-SA" sz="1400" b="1" dirty="0">
                <a:latin typeface="Arial" panose="020B0604020202020204" pitchFamily="34" charset="0"/>
                <a:ea typeface="Calibri" panose="020F0502020204030204" pitchFamily="34" charset="0"/>
              </a:rPr>
              <a:t>الزمالة:</a:t>
            </a:r>
          </a:p>
          <a:p>
            <a:pPr algn="r" rtl="1">
              <a:spcBef>
                <a:spcPts val="600"/>
              </a:spcBef>
            </a:pPr>
            <a:r>
              <a:rPr lang="ar-SA" sz="1400" b="1" dirty="0">
                <a:latin typeface="Arial" panose="020B0604020202020204" pitchFamily="34" charset="0"/>
                <a:ea typeface="Calibri" panose="020F0502020204030204" pitchFamily="34" charset="0"/>
              </a:rPr>
              <a:t>هل سأحصل على مؤهل عند إتمام الزمالة بنجاح؟</a:t>
            </a:r>
          </a:p>
          <a:p>
            <a:pPr algn="r" rtl="1">
              <a:spcBef>
                <a:spcPts val="600"/>
              </a:spcBef>
            </a:pPr>
            <a:r>
              <a:rPr lang="ar-SA" sz="1400" dirty="0">
                <a:latin typeface="Arial" panose="020B0604020202020204" pitchFamily="34" charset="0"/>
                <a:ea typeface="Calibri" panose="020F0502020204030204" pitchFamily="34" charset="0"/>
              </a:rPr>
              <a:t>سيحصل </a:t>
            </a:r>
            <a:r>
              <a:rPr lang="ar-SA" sz="1400" dirty="0" smtClean="0">
                <a:latin typeface="Arial" panose="020B0604020202020204" pitchFamily="34" charset="0"/>
                <a:ea typeface="Calibri" panose="020F0502020204030204" pitchFamily="34" charset="0"/>
              </a:rPr>
              <a:t>المشاركين </a:t>
            </a:r>
            <a:r>
              <a:rPr lang="ar-SA" sz="1400" dirty="0">
                <a:latin typeface="Arial" panose="020B0604020202020204" pitchFamily="34" charset="0"/>
                <a:ea typeface="Calibri" panose="020F0502020204030204" pitchFamily="34" charset="0"/>
              </a:rPr>
              <a:t>على شهادة إتمام من زمالة </a:t>
            </a:r>
            <a:r>
              <a:rPr lang="en-US" sz="1400" dirty="0">
                <a:latin typeface="Arial" panose="020B0604020202020204" pitchFamily="34" charset="0"/>
                <a:ea typeface="Calibri" panose="020F0502020204030204" pitchFamily="34" charset="0"/>
                <a:cs typeface="Arial" panose="020B0604020202020204" pitchFamily="34" charset="0"/>
              </a:rPr>
              <a:t>Kofi Annan </a:t>
            </a:r>
            <a:r>
              <a:rPr lang="ar-SA" sz="1400" dirty="0">
                <a:latin typeface="Arial" panose="020B0604020202020204" pitchFamily="34" charset="0"/>
                <a:ea typeface="Calibri" panose="020F0502020204030204" pitchFamily="34" charset="0"/>
              </a:rPr>
              <a:t>في برنامج الصحة العامة</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916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4693</TotalTime>
  <Words>508</Words>
  <Application>Microsoft Office PowerPoint</Application>
  <PresentationFormat>Personnalisé</PresentationFormat>
  <Paragraphs>34</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Office Theme</vt:lpstr>
      <vt:lpstr>Présentation PowerPoint</vt:lpstr>
      <vt:lpstr>Présentation PowerPoint</vt:lpstr>
      <vt:lpstr>Présentation PowerPoint</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Sergut</dc:creator>
  <cp:lastModifiedBy>hp</cp:lastModifiedBy>
  <cp:revision>306</cp:revision>
  <dcterms:created xsi:type="dcterms:W3CDTF">2020-08-17T00:29:30Z</dcterms:created>
  <dcterms:modified xsi:type="dcterms:W3CDTF">2020-12-11T09:46:40Z</dcterms:modified>
</cp:coreProperties>
</file>